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 r:id="rId2"/>
    <p:sldId id="257" r:id="rId3"/>
    <p:sldId id="259" r:id="rId4"/>
    <p:sldId id="258"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67958" autoAdjust="0"/>
  </p:normalViewPr>
  <p:slideViewPr>
    <p:cSldViewPr snapToGrid="0">
      <p:cViewPr varScale="1">
        <p:scale>
          <a:sx n="61" d="100"/>
          <a:sy n="61" d="100"/>
        </p:scale>
        <p:origin x="107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7E6481-988A-4BEE-99AC-B2531E02C91C}" type="datetimeFigureOut">
              <a:rPr lang="en-US" smtClean="0"/>
              <a:t>4/28/2022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ED8CA-E9AC-4C4E-BC5B-3C719E3F7A57}" type="slidenum">
              <a:rPr lang="en-US" smtClean="0"/>
              <a:t>‹#›</a:t>
            </a:fld>
            <a:endParaRPr lang="en-US"/>
          </a:p>
        </p:txBody>
      </p:sp>
    </p:spTree>
    <p:extLst>
      <p:ext uri="{BB962C8B-B14F-4D97-AF65-F5344CB8AC3E}">
        <p14:creationId xmlns:p14="http://schemas.microsoft.com/office/powerpoint/2010/main" val="1318794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Greet audience, introduce group as a whole (not as individuals)</a:t>
            </a:r>
          </a:p>
        </p:txBody>
      </p:sp>
      <p:sp>
        <p:nvSpPr>
          <p:cNvPr id="4" name="Slide Number Placeholder 3"/>
          <p:cNvSpPr>
            <a:spLocks noGrp="1"/>
          </p:cNvSpPr>
          <p:nvPr>
            <p:ph type="sldNum" sz="quarter" idx="5"/>
          </p:nvPr>
        </p:nvSpPr>
        <p:spPr/>
        <p:txBody>
          <a:bodyPr/>
          <a:lstStyle/>
          <a:p>
            <a:fld id="{3D2ED8CA-E9AC-4C4E-BC5B-3C719E3F7A57}" type="slidenum">
              <a:rPr lang="en-US" smtClean="0"/>
              <a:t>1</a:t>
            </a:fld>
            <a:endParaRPr lang="en-US"/>
          </a:p>
        </p:txBody>
      </p:sp>
    </p:spTree>
    <p:extLst>
      <p:ext uri="{BB962C8B-B14F-4D97-AF65-F5344CB8AC3E}">
        <p14:creationId xmlns:p14="http://schemas.microsoft.com/office/powerpoint/2010/main" val="2389608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chose the domain of nutrition; specifically relationship between recipe and nutritional information</a:t>
            </a:r>
          </a:p>
          <a:p>
            <a:pPr marL="171450" indent="-171450">
              <a:buFontTx/>
              <a:buChar char="-"/>
            </a:pPr>
            <a:r>
              <a:rPr lang="en-US" dirty="0"/>
              <a:t>Calculating nutritional information from a recipe is straightforward. One limitation is frying things.</a:t>
            </a:r>
          </a:p>
          <a:p>
            <a:pPr marL="171450" indent="-171450">
              <a:buFontTx/>
              <a:buChar char="-"/>
            </a:pPr>
            <a:r>
              <a:rPr lang="en-US" dirty="0"/>
              <a:t>The other direction is more difficult, this is our project basis: to take nutritional information and derive the quantities of ingredients that went into the food</a:t>
            </a:r>
          </a:p>
          <a:p>
            <a:pPr marL="171450" indent="-171450">
              <a:buFontTx/>
              <a:buChar char="-"/>
            </a:pPr>
            <a:r>
              <a:rPr lang="en-US" dirty="0"/>
              <a:t>Three main parts of a nutrition facts label; serving size, nutrients, and ingredients. The serving size is not used in our project. Nutrients show the quantities of at least 13 nutrients which we limited our model to. Some have more or less, why? We limited to just 13. Ingredients list shows ingredients in order from most to least. There are a lot of potential ingredients (FDA has over 3000) so we limited to only bread (15 ingredients). Here’s how those fit into our broader project architecture</a:t>
            </a:r>
          </a:p>
        </p:txBody>
      </p:sp>
      <p:sp>
        <p:nvSpPr>
          <p:cNvPr id="4" name="Slide Number Placeholder 3"/>
          <p:cNvSpPr>
            <a:spLocks noGrp="1"/>
          </p:cNvSpPr>
          <p:nvPr>
            <p:ph type="sldNum" sz="quarter" idx="5"/>
          </p:nvPr>
        </p:nvSpPr>
        <p:spPr/>
        <p:txBody>
          <a:bodyPr/>
          <a:lstStyle/>
          <a:p>
            <a:fld id="{3D2ED8CA-E9AC-4C4E-BC5B-3C719E3F7A57}" type="slidenum">
              <a:rPr lang="en-US" smtClean="0"/>
              <a:t>2</a:t>
            </a:fld>
            <a:endParaRPr lang="en-US"/>
          </a:p>
        </p:txBody>
      </p:sp>
    </p:spTree>
    <p:extLst>
      <p:ext uri="{BB962C8B-B14F-4D97-AF65-F5344CB8AC3E}">
        <p14:creationId xmlns:p14="http://schemas.microsoft.com/office/powerpoint/2010/main" val="1328867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is the overview. Recipe generation explained in depth later.</a:t>
            </a:r>
          </a:p>
          <a:p>
            <a:pPr marL="171450" indent="-171450">
              <a:buFontTx/>
              <a:buChar char="-"/>
            </a:pPr>
            <a:r>
              <a:rPr lang="en-US" dirty="0"/>
              <a:t>Nutrition calculator uses recipe to sum nutrients</a:t>
            </a:r>
          </a:p>
          <a:p>
            <a:pPr marL="171450" indent="-171450">
              <a:buFontTx/>
              <a:buChar char="-"/>
            </a:pPr>
            <a:r>
              <a:rPr lang="en-US" dirty="0"/>
              <a:t>The ordinal ingredient list uses recipe to sort ingredients</a:t>
            </a:r>
          </a:p>
          <a:p>
            <a:pPr marL="171450" indent="-171450">
              <a:buFontTx/>
              <a:buChar char="-"/>
            </a:pPr>
            <a:r>
              <a:rPr lang="en-US" dirty="0"/>
              <a:t>From there it enters the neural network to derive ingredient quantities</a:t>
            </a:r>
          </a:p>
          <a:p>
            <a:pPr marL="171450" indent="-171450">
              <a:buFontTx/>
              <a:buChar char="-"/>
            </a:pPr>
            <a:r>
              <a:rPr lang="en-US" dirty="0"/>
              <a:t>Here’s an example of what the recipe generator might make, selecting ingredients and their masses</a:t>
            </a:r>
          </a:p>
          <a:p>
            <a:pPr marL="171450" indent="-171450">
              <a:buFontTx/>
              <a:buChar char="-"/>
            </a:pPr>
            <a:r>
              <a:rPr lang="en-US" dirty="0"/>
              <a:t>With those we can calculate each ingredient’s nutrients</a:t>
            </a:r>
          </a:p>
          <a:p>
            <a:pPr marL="171450" indent="-171450">
              <a:buFontTx/>
              <a:buChar char="-"/>
            </a:pPr>
            <a:r>
              <a:rPr lang="en-US" dirty="0"/>
              <a:t>And from there sum the amounts of each nutrient, giving us the nutritional information input</a:t>
            </a:r>
          </a:p>
          <a:p>
            <a:pPr marL="171450" indent="-171450">
              <a:buFontTx/>
              <a:buChar char="-"/>
            </a:pPr>
            <a:r>
              <a:rPr lang="en-US" dirty="0"/>
              <a:t>Using just the masses, we can put them in order then assign that ingredient its relative quantity</a:t>
            </a:r>
          </a:p>
          <a:p>
            <a:pPr marL="171450" indent="-171450">
              <a:buFontTx/>
              <a:buChar char="-"/>
            </a:pPr>
            <a:r>
              <a:rPr lang="en-US" dirty="0"/>
              <a:t>Zeroes are assigned to ingredients not present</a:t>
            </a:r>
          </a:p>
          <a:p>
            <a:pPr marL="171450" indent="-171450">
              <a:buFontTx/>
              <a:buChar char="-"/>
            </a:pPr>
            <a:r>
              <a:rPr lang="en-US" dirty="0"/>
              <a:t>The masses generated are also used for validation</a:t>
            </a:r>
          </a:p>
        </p:txBody>
      </p:sp>
      <p:sp>
        <p:nvSpPr>
          <p:cNvPr id="4" name="Slide Number Placeholder 3"/>
          <p:cNvSpPr>
            <a:spLocks noGrp="1"/>
          </p:cNvSpPr>
          <p:nvPr>
            <p:ph type="sldNum" sz="quarter" idx="5"/>
          </p:nvPr>
        </p:nvSpPr>
        <p:spPr/>
        <p:txBody>
          <a:bodyPr/>
          <a:lstStyle/>
          <a:p>
            <a:fld id="{3D2ED8CA-E9AC-4C4E-BC5B-3C719E3F7A57}" type="slidenum">
              <a:rPr lang="en-US" smtClean="0"/>
              <a:t>3</a:t>
            </a:fld>
            <a:endParaRPr lang="en-US"/>
          </a:p>
        </p:txBody>
      </p:sp>
    </p:spTree>
    <p:extLst>
      <p:ext uri="{BB962C8B-B14F-4D97-AF65-F5344CB8AC3E}">
        <p14:creationId xmlns:p14="http://schemas.microsoft.com/office/powerpoint/2010/main" val="2597140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Couldn’t find a large digital source of recipes so we made a recipe generator for testing data and then transcribed 12 recipes to use as validation data. Our generator worked on two assumptions about bread recipes: they all have yeast, and that several other ingredients could be grouped according to function. </a:t>
            </a:r>
          </a:p>
          <a:p>
            <a:pPr marL="171450" indent="-171450">
              <a:buFontTx/>
              <a:buChar char="-"/>
            </a:pPr>
            <a:r>
              <a:rPr lang="en-US" dirty="0"/>
              <a:t>First: All recipes had an amount of yeast between 2.8g and 14g so our generator pulls from slightly beyond that range</a:t>
            </a:r>
          </a:p>
          <a:p>
            <a:pPr marL="171450" indent="-171450">
              <a:buFontTx/>
              <a:buChar char="-"/>
            </a:pPr>
            <a:r>
              <a:rPr lang="en-US" dirty="0"/>
              <a:t>Based on which ingredients were mutually exclusive and the likelihood of each ingredient to exist in the recipe we found four groups of ingredients. We calculated </a:t>
            </a:r>
            <a:r>
              <a:rPr lang="en-US" dirty="0" err="1"/>
              <a:t>stdev</a:t>
            </a:r>
            <a:r>
              <a:rPr lang="en-US" dirty="0"/>
              <a:t> and mean of the ratio of the mass of each ingredient to yeast. Each “silo” has its own random number seed that uses this info to determine which ingredients to select as well as the quantities of each</a:t>
            </a:r>
          </a:p>
          <a:p>
            <a:pPr marL="171450" indent="-171450">
              <a:buFontTx/>
              <a:buChar char="-"/>
            </a:pPr>
            <a:r>
              <a:rPr lang="en-US" dirty="0"/>
              <a:t>There were three other ingredients that didn’t fit into a group so their presence was determined individually</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D2ED8CA-E9AC-4C4E-BC5B-3C719E3F7A57}" type="slidenum">
              <a:rPr lang="en-US" smtClean="0"/>
              <a:t>4</a:t>
            </a:fld>
            <a:endParaRPr lang="en-US"/>
          </a:p>
        </p:txBody>
      </p:sp>
    </p:spTree>
    <p:extLst>
      <p:ext uri="{BB962C8B-B14F-4D97-AF65-F5344CB8AC3E}">
        <p14:creationId xmlns:p14="http://schemas.microsoft.com/office/powerpoint/2010/main" val="3331591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regression problem we need to assess accuracy based on loss.</a:t>
            </a:r>
          </a:p>
        </p:txBody>
      </p:sp>
      <p:sp>
        <p:nvSpPr>
          <p:cNvPr id="4" name="Slide Number Placeholder 3"/>
          <p:cNvSpPr>
            <a:spLocks noGrp="1"/>
          </p:cNvSpPr>
          <p:nvPr>
            <p:ph type="sldNum" sz="quarter" idx="5"/>
          </p:nvPr>
        </p:nvSpPr>
        <p:spPr/>
        <p:txBody>
          <a:bodyPr/>
          <a:lstStyle/>
          <a:p>
            <a:fld id="{3D2ED8CA-E9AC-4C4E-BC5B-3C719E3F7A57}" type="slidenum">
              <a:rPr lang="en-US" smtClean="0"/>
              <a:t>5</a:t>
            </a:fld>
            <a:endParaRPr lang="en-US"/>
          </a:p>
        </p:txBody>
      </p:sp>
    </p:spTree>
    <p:extLst>
      <p:ext uri="{BB962C8B-B14F-4D97-AF65-F5344CB8AC3E}">
        <p14:creationId xmlns:p14="http://schemas.microsoft.com/office/powerpoint/2010/main" val="354182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during meeting</a:t>
            </a:r>
          </a:p>
          <a:p>
            <a:endParaRPr lang="en-US" dirty="0"/>
          </a:p>
          <a:p>
            <a:pPr algn="l"/>
            <a:r>
              <a:rPr lang="en-US" dirty="0">
                <a:ea typeface="+mn-lt"/>
                <a:cs typeface="+mn-lt"/>
              </a:rPr>
              <a:t>Andy – Found a way to calculate nutrition facts of each ingredient, wrote readme</a:t>
            </a:r>
          </a:p>
          <a:p>
            <a:pPr algn="l"/>
            <a:r>
              <a:rPr lang="en-US" dirty="0">
                <a:ea typeface="+mn-lt"/>
                <a:cs typeface="+mn-lt"/>
              </a:rPr>
              <a:t>Nash Hearn – Helped with presentation</a:t>
            </a:r>
          </a:p>
          <a:p>
            <a:pPr algn="l"/>
            <a:r>
              <a:rPr lang="en-US" dirty="0">
                <a:ea typeface="+mn-lt"/>
                <a:cs typeface="+mn-lt"/>
              </a:rPr>
              <a:t>Eric Loux – Strategic and tactical oversight, created presentation, small tweaks to data generation code</a:t>
            </a:r>
          </a:p>
          <a:p>
            <a:pPr algn="l"/>
            <a:r>
              <a:rPr lang="en-US" dirty="0">
                <a:ea typeface="+mn-lt"/>
                <a:cs typeface="+mn-lt"/>
              </a:rPr>
              <a:t>Trevor Miles – Created demo</a:t>
            </a:r>
          </a:p>
          <a:p>
            <a:pPr algn="l"/>
            <a:r>
              <a:rPr lang="en-US" dirty="0">
                <a:ea typeface="+mn-lt"/>
                <a:cs typeface="+mn-lt"/>
              </a:rPr>
              <a:t>Chandler Stewart – Designed and built the network, data generation, and created accuracy function</a:t>
            </a:r>
            <a:endParaRPr lang="en-US" dirty="0"/>
          </a:p>
          <a:p>
            <a:pPr algn="l"/>
            <a:endParaRPr lang="en-US" dirty="0"/>
          </a:p>
          <a:p>
            <a:endParaRPr lang="en-US" dirty="0"/>
          </a:p>
        </p:txBody>
      </p:sp>
      <p:sp>
        <p:nvSpPr>
          <p:cNvPr id="4" name="Slide Number Placeholder 3"/>
          <p:cNvSpPr>
            <a:spLocks noGrp="1"/>
          </p:cNvSpPr>
          <p:nvPr>
            <p:ph type="sldNum" sz="quarter" idx="5"/>
          </p:nvPr>
        </p:nvSpPr>
        <p:spPr/>
        <p:txBody>
          <a:bodyPr/>
          <a:lstStyle/>
          <a:p>
            <a:fld id="{3D2ED8CA-E9AC-4C4E-BC5B-3C719E3F7A57}" type="slidenum">
              <a:rPr lang="en-US" smtClean="0"/>
              <a:t>6</a:t>
            </a:fld>
            <a:endParaRPr lang="en-US"/>
          </a:p>
        </p:txBody>
      </p:sp>
    </p:spTree>
    <p:extLst>
      <p:ext uri="{BB962C8B-B14F-4D97-AF65-F5344CB8AC3E}">
        <p14:creationId xmlns:p14="http://schemas.microsoft.com/office/powerpoint/2010/main" val="2601841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
        <p:nvSpPr>
          <p:cNvPr id="8" name="TextBox 7">
            <a:extLst>
              <a:ext uri="{FF2B5EF4-FFF2-40B4-BE49-F238E27FC236}">
                <a16:creationId xmlns:a16="http://schemas.microsoft.com/office/drawing/2014/main" id="{AFFCE698-304F-4520-B6F2-B61D28ED3423}"/>
              </a:ext>
            </a:extLst>
          </p:cNvPr>
          <p:cNvSpPr txBox="1"/>
          <p:nvPr userDrawn="1">
            <p:extLst>
              <p:ext uri="{1162E1C5-73C7-4A58-AE30-91384D911F3F}">
                <p184:classification xmlns:p184="http://schemas.microsoft.com/office/powerpoint/2018/4/main" val="hdr"/>
              </p:ext>
            </p:extLst>
          </p:nvPr>
        </p:nvSpPr>
        <p:spPr>
          <a:xfrm>
            <a:off x="11882438" y="0"/>
            <a:ext cx="338137" cy="152400"/>
          </a:xfrm>
          <a:prstGeom prst="rect">
            <a:avLst/>
          </a:prstGeom>
        </p:spPr>
        <p:txBody>
          <a:bodyPr horzOverflow="overflow" lIns="0" tIns="0" rIns="0" bIns="0">
            <a:spAutoFit/>
          </a:bodyPr>
          <a:lstStyle/>
          <a:p>
            <a:pPr algn="r"/>
            <a:r>
              <a:rPr lang="en-US" sz="1000">
                <a:solidFill>
                  <a:srgbClr val="FF0000"/>
                </a:solidFill>
                <a:latin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8FE0E0-D95D-46EF-A375-475D4DB0E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0080" y="640080"/>
            <a:ext cx="6894575" cy="3566160"/>
          </a:xfrm>
        </p:spPr>
        <p:txBody>
          <a:bodyPr>
            <a:normAutofit/>
          </a:bodyPr>
          <a:lstStyle/>
          <a:p>
            <a:r>
              <a:rPr lang="en-US" sz="5600" dirty="0">
                <a:cs typeface="Calibri Light"/>
              </a:rPr>
              <a:t>Inverse </a:t>
            </a:r>
            <a:br>
              <a:rPr lang="en-US" sz="5600" dirty="0">
                <a:cs typeface="Calibri Light"/>
              </a:rPr>
            </a:br>
            <a:r>
              <a:rPr lang="en-US" sz="5600" dirty="0">
                <a:cs typeface="Calibri Light"/>
              </a:rPr>
              <a:t>Nutritional </a:t>
            </a:r>
            <a:br>
              <a:rPr lang="en-US" sz="5600" dirty="0">
                <a:cs typeface="Calibri Light"/>
              </a:rPr>
            </a:br>
            <a:r>
              <a:rPr lang="en-US" sz="5600" dirty="0">
                <a:cs typeface="Calibri Light"/>
              </a:rPr>
              <a:t>Mapping</a:t>
            </a:r>
            <a:br>
              <a:rPr lang="en-US" sz="5600" dirty="0">
                <a:cs typeface="Calibri Light"/>
              </a:rPr>
            </a:br>
            <a:endParaRPr lang="en-US" sz="5600" dirty="0"/>
          </a:p>
        </p:txBody>
      </p:sp>
      <p:sp>
        <p:nvSpPr>
          <p:cNvPr id="3" name="Subtitle 2"/>
          <p:cNvSpPr>
            <a:spLocks noGrp="1"/>
          </p:cNvSpPr>
          <p:nvPr>
            <p:ph type="subTitle" idx="1"/>
          </p:nvPr>
        </p:nvSpPr>
        <p:spPr>
          <a:xfrm>
            <a:off x="4595682" y="4761427"/>
            <a:ext cx="2395728" cy="1572768"/>
          </a:xfrm>
        </p:spPr>
        <p:txBody>
          <a:bodyPr vert="horz" lIns="91440" tIns="45720" rIns="91440" bIns="45720" rtlCol="0">
            <a:normAutofit/>
          </a:bodyPr>
          <a:lstStyle/>
          <a:p>
            <a:pPr algn="l"/>
            <a:r>
              <a:rPr lang="en-US" dirty="0">
                <a:ea typeface="+mn-lt"/>
                <a:cs typeface="+mn-lt"/>
              </a:rPr>
              <a:t>Nash Hearn</a:t>
            </a:r>
          </a:p>
          <a:p>
            <a:pPr algn="l"/>
            <a:r>
              <a:rPr lang="en-US" dirty="0">
                <a:ea typeface="+mn-lt"/>
                <a:cs typeface="+mn-lt"/>
              </a:rPr>
              <a:t>Trevor Miles</a:t>
            </a:r>
          </a:p>
        </p:txBody>
      </p:sp>
      <p:sp>
        <p:nvSpPr>
          <p:cNvPr id="11" name="sketchy line">
            <a:extLst>
              <a:ext uri="{FF2B5EF4-FFF2-40B4-BE49-F238E27FC236}">
                <a16:creationId xmlns:a16="http://schemas.microsoft.com/office/drawing/2014/main" id="{2D82A42F-AEBE-4065-9792-036A904D8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646" y="440926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ssorted spices and herbs">
            <a:extLst>
              <a:ext uri="{FF2B5EF4-FFF2-40B4-BE49-F238E27FC236}">
                <a16:creationId xmlns:a16="http://schemas.microsoft.com/office/drawing/2014/main" id="{0EC68D82-A6C4-C958-05F2-030FF628366C}"/>
              </a:ext>
            </a:extLst>
          </p:cNvPr>
          <p:cNvPicPr>
            <a:picLocks noChangeAspect="1"/>
          </p:cNvPicPr>
          <p:nvPr/>
        </p:nvPicPr>
        <p:blipFill rotWithShape="1">
          <a:blip r:embed="rId3"/>
          <a:srcRect l="32746" r="27812" b="-1"/>
          <a:stretch/>
        </p:blipFill>
        <p:spPr>
          <a:xfrm>
            <a:off x="8139803" y="10"/>
            <a:ext cx="4052199" cy="6857990"/>
          </a:xfrm>
          <a:custGeom>
            <a:avLst/>
            <a:gdLst/>
            <a:ahLst/>
            <a:cxnLst/>
            <a:rect l="l" t="t" r="r" b="b"/>
            <a:pathLst>
              <a:path w="4052199" h="6858000">
                <a:moveTo>
                  <a:pt x="25603" y="0"/>
                </a:moveTo>
                <a:lnTo>
                  <a:pt x="4052199" y="0"/>
                </a:lnTo>
                <a:lnTo>
                  <a:pt x="4052199" y="6858000"/>
                </a:lnTo>
                <a:lnTo>
                  <a:pt x="28079" y="6858000"/>
                </a:lnTo>
                <a:lnTo>
                  <a:pt x="37459" y="6497135"/>
                </a:lnTo>
                <a:cubicBezTo>
                  <a:pt x="37586" y="6492050"/>
                  <a:pt x="38603" y="6487092"/>
                  <a:pt x="38603" y="6482007"/>
                </a:cubicBezTo>
                <a:cubicBezTo>
                  <a:pt x="47502" y="6367973"/>
                  <a:pt x="52587" y="6253939"/>
                  <a:pt x="18135" y="6142702"/>
                </a:cubicBezTo>
                <a:cubicBezTo>
                  <a:pt x="15084" y="6132214"/>
                  <a:pt x="13495" y="6121344"/>
                  <a:pt x="13432" y="6110411"/>
                </a:cubicBezTo>
                <a:cubicBezTo>
                  <a:pt x="11690" y="6013324"/>
                  <a:pt x="15936" y="5916236"/>
                  <a:pt x="26145" y="5819669"/>
                </a:cubicBezTo>
                <a:cubicBezTo>
                  <a:pt x="31229" y="5760555"/>
                  <a:pt x="26017" y="5700423"/>
                  <a:pt x="42926" y="5641690"/>
                </a:cubicBezTo>
                <a:cubicBezTo>
                  <a:pt x="50337" y="5612565"/>
                  <a:pt x="54595" y="5582728"/>
                  <a:pt x="55638" y="5552700"/>
                </a:cubicBezTo>
                <a:cubicBezTo>
                  <a:pt x="60087" y="5479983"/>
                  <a:pt x="38603" y="5411588"/>
                  <a:pt x="18263" y="5343066"/>
                </a:cubicBezTo>
                <a:cubicBezTo>
                  <a:pt x="7456" y="5306707"/>
                  <a:pt x="-5384" y="5269459"/>
                  <a:pt x="2372" y="5231320"/>
                </a:cubicBezTo>
                <a:cubicBezTo>
                  <a:pt x="16076" y="5173655"/>
                  <a:pt x="23920" y="5114744"/>
                  <a:pt x="25763" y="5055502"/>
                </a:cubicBezTo>
                <a:cubicBezTo>
                  <a:pt x="25635" y="5012660"/>
                  <a:pt x="15338" y="4970962"/>
                  <a:pt x="18898" y="4928374"/>
                </a:cubicBezTo>
                <a:cubicBezTo>
                  <a:pt x="27073" y="4845715"/>
                  <a:pt x="29157" y="4762561"/>
                  <a:pt x="25127" y="4679584"/>
                </a:cubicBezTo>
                <a:cubicBezTo>
                  <a:pt x="25077" y="4646429"/>
                  <a:pt x="28776" y="4613376"/>
                  <a:pt x="36187" y="4581060"/>
                </a:cubicBezTo>
                <a:cubicBezTo>
                  <a:pt x="45493" y="4524043"/>
                  <a:pt x="47464" y="4466060"/>
                  <a:pt x="42036" y="4408547"/>
                </a:cubicBezTo>
                <a:cubicBezTo>
                  <a:pt x="36060" y="4341932"/>
                  <a:pt x="18263" y="4276334"/>
                  <a:pt x="13685" y="4209719"/>
                </a:cubicBezTo>
                <a:cubicBezTo>
                  <a:pt x="6694" y="4099371"/>
                  <a:pt x="16610" y="3989024"/>
                  <a:pt x="26398" y="3879186"/>
                </a:cubicBezTo>
                <a:cubicBezTo>
                  <a:pt x="34026" y="3808731"/>
                  <a:pt x="36060" y="3737781"/>
                  <a:pt x="32501" y="3667009"/>
                </a:cubicBezTo>
                <a:cubicBezTo>
                  <a:pt x="28051" y="3610818"/>
                  <a:pt x="21059" y="3554755"/>
                  <a:pt x="19788" y="3498437"/>
                </a:cubicBezTo>
                <a:cubicBezTo>
                  <a:pt x="17627" y="3398006"/>
                  <a:pt x="18390" y="3297701"/>
                  <a:pt x="24237" y="3197143"/>
                </a:cubicBezTo>
                <a:cubicBezTo>
                  <a:pt x="27162" y="3146928"/>
                  <a:pt x="32119" y="3096966"/>
                  <a:pt x="34026" y="3046242"/>
                </a:cubicBezTo>
                <a:cubicBezTo>
                  <a:pt x="35933" y="2995518"/>
                  <a:pt x="40001" y="2944413"/>
                  <a:pt x="28433" y="2894578"/>
                </a:cubicBezTo>
                <a:cubicBezTo>
                  <a:pt x="8855" y="2810038"/>
                  <a:pt x="23220" y="2725879"/>
                  <a:pt x="27415" y="2641593"/>
                </a:cubicBezTo>
                <a:cubicBezTo>
                  <a:pt x="29958" y="2589217"/>
                  <a:pt x="45214" y="2535568"/>
                  <a:pt x="31738" y="2484717"/>
                </a:cubicBezTo>
                <a:cubicBezTo>
                  <a:pt x="10507" y="2405008"/>
                  <a:pt x="24492" y="2326951"/>
                  <a:pt x="31738" y="2248513"/>
                </a:cubicBezTo>
                <a:cubicBezTo>
                  <a:pt x="40218" y="2174283"/>
                  <a:pt x="38768" y="2099252"/>
                  <a:pt x="27415" y="2025403"/>
                </a:cubicBezTo>
                <a:cubicBezTo>
                  <a:pt x="12986" y="1952165"/>
                  <a:pt x="12986" y="1876803"/>
                  <a:pt x="27415" y="1803565"/>
                </a:cubicBezTo>
                <a:cubicBezTo>
                  <a:pt x="39276" y="1743102"/>
                  <a:pt x="40598" y="1681038"/>
                  <a:pt x="31356" y="1620119"/>
                </a:cubicBezTo>
                <a:cubicBezTo>
                  <a:pt x="25127" y="1576514"/>
                  <a:pt x="13940" y="1533163"/>
                  <a:pt x="12414" y="1489558"/>
                </a:cubicBezTo>
                <a:cubicBezTo>
                  <a:pt x="9262" y="1398420"/>
                  <a:pt x="11118" y="1307167"/>
                  <a:pt x="18008" y="1216233"/>
                </a:cubicBezTo>
                <a:cubicBezTo>
                  <a:pt x="26017" y="1112496"/>
                  <a:pt x="41400" y="1009268"/>
                  <a:pt x="30721" y="904896"/>
                </a:cubicBezTo>
                <a:cubicBezTo>
                  <a:pt x="27162" y="869046"/>
                  <a:pt x="19661" y="833323"/>
                  <a:pt x="18771" y="797346"/>
                </a:cubicBezTo>
                <a:cubicBezTo>
                  <a:pt x="17118" y="730095"/>
                  <a:pt x="16737" y="663607"/>
                  <a:pt x="20169" y="593941"/>
                </a:cubicBezTo>
                <a:cubicBezTo>
                  <a:pt x="23602" y="524274"/>
                  <a:pt x="38348" y="451938"/>
                  <a:pt x="28433" y="383798"/>
                </a:cubicBezTo>
                <a:cubicBezTo>
                  <a:pt x="18516" y="315657"/>
                  <a:pt x="24873" y="248406"/>
                  <a:pt x="31229" y="181410"/>
                </a:cubicBezTo>
                <a:cubicBezTo>
                  <a:pt x="34344" y="149565"/>
                  <a:pt x="36410" y="118069"/>
                  <a:pt x="35854" y="86700"/>
                </a:cubicBezTo>
                <a:close/>
              </a:path>
            </a:pathLst>
          </a:custGeom>
        </p:spPr>
      </p:pic>
      <p:sp>
        <p:nvSpPr>
          <p:cNvPr id="7" name="Subtitle 2">
            <a:extLst>
              <a:ext uri="{FF2B5EF4-FFF2-40B4-BE49-F238E27FC236}">
                <a16:creationId xmlns:a16="http://schemas.microsoft.com/office/drawing/2014/main" id="{492F6E85-9AC7-44B2-BBC5-D0101496E81E}"/>
              </a:ext>
            </a:extLst>
          </p:cNvPr>
          <p:cNvSpPr txBox="1">
            <a:spLocks/>
          </p:cNvSpPr>
          <p:nvPr/>
        </p:nvSpPr>
        <p:spPr>
          <a:xfrm>
            <a:off x="1148394" y="4757532"/>
            <a:ext cx="2392680" cy="1572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ea typeface="+mn-lt"/>
                <a:cs typeface="+mn-lt"/>
              </a:rPr>
              <a:t>Andy </a:t>
            </a:r>
            <a:r>
              <a:rPr lang="en-US" dirty="0" err="1">
                <a:ea typeface="+mn-lt"/>
                <a:cs typeface="+mn-lt"/>
              </a:rPr>
              <a:t>Golebiewski</a:t>
            </a:r>
            <a:endParaRPr lang="en-US" dirty="0">
              <a:ea typeface="+mn-lt"/>
              <a:cs typeface="+mn-lt"/>
            </a:endParaRPr>
          </a:p>
          <a:p>
            <a:pPr algn="l"/>
            <a:r>
              <a:rPr lang="en-US" dirty="0">
                <a:ea typeface="+mn-lt"/>
                <a:cs typeface="+mn-lt"/>
              </a:rPr>
              <a:t>Eric Loux</a:t>
            </a:r>
          </a:p>
          <a:p>
            <a:pPr algn="l"/>
            <a:r>
              <a:rPr lang="en-US" dirty="0">
                <a:ea typeface="+mn-lt"/>
                <a:cs typeface="+mn-lt"/>
              </a:rPr>
              <a:t>Chandler Stewart</a:t>
            </a:r>
            <a:endParaRPr lang="en-US" dirty="0"/>
          </a:p>
          <a:p>
            <a:pPr algn="l"/>
            <a:endParaRPr lang="en-US" dirty="0"/>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A3AA2C-0B3E-452D-BBD3-B1B78B3CD9FC}"/>
              </a:ext>
            </a:extLst>
          </p:cNvPr>
          <p:cNvSpPr/>
          <p:nvPr/>
        </p:nvSpPr>
        <p:spPr>
          <a:xfrm>
            <a:off x="11854847" y="-127015"/>
            <a:ext cx="568381" cy="397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2AC711-C08E-DB49-B724-FED20B58C9BB}"/>
              </a:ext>
            </a:extLst>
          </p:cNvPr>
          <p:cNvSpPr>
            <a:spLocks noGrp="1"/>
          </p:cNvSpPr>
          <p:nvPr>
            <p:ph type="title"/>
          </p:nvPr>
        </p:nvSpPr>
        <p:spPr>
          <a:xfrm>
            <a:off x="838200" y="270523"/>
            <a:ext cx="10515600" cy="1325563"/>
          </a:xfrm>
        </p:spPr>
        <p:txBody>
          <a:bodyPr/>
          <a:lstStyle/>
          <a:p>
            <a:r>
              <a:rPr lang="en-US" dirty="0">
                <a:cs typeface="Calibri Light"/>
              </a:rPr>
              <a:t>Project Overview</a:t>
            </a:r>
            <a:endParaRPr lang="en-US" dirty="0"/>
          </a:p>
        </p:txBody>
      </p:sp>
      <p:sp>
        <p:nvSpPr>
          <p:cNvPr id="3" name="Content Placeholder 2">
            <a:extLst>
              <a:ext uri="{FF2B5EF4-FFF2-40B4-BE49-F238E27FC236}">
                <a16:creationId xmlns:a16="http://schemas.microsoft.com/office/drawing/2014/main" id="{09503E3F-734C-E6AA-61EA-6915716DAAFC}"/>
              </a:ext>
            </a:extLst>
          </p:cNvPr>
          <p:cNvSpPr>
            <a:spLocks noGrp="1"/>
          </p:cNvSpPr>
          <p:nvPr>
            <p:ph idx="1"/>
          </p:nvPr>
        </p:nvSpPr>
        <p:spPr/>
        <p:txBody>
          <a:bodyPr vert="horz" lIns="91440" tIns="45720" rIns="91440" bIns="45720" rtlCol="0" anchor="t">
            <a:normAutofit/>
          </a:bodyPr>
          <a:lstStyle/>
          <a:p>
            <a:r>
              <a:rPr lang="en-US" dirty="0">
                <a:ea typeface="Calibri"/>
                <a:cs typeface="Calibri"/>
              </a:rPr>
              <a:t>Background</a:t>
            </a:r>
          </a:p>
          <a:p>
            <a:r>
              <a:rPr lang="en-US" dirty="0">
                <a:ea typeface="Calibri"/>
                <a:cs typeface="Calibri"/>
              </a:rPr>
              <a:t>Goal</a:t>
            </a:r>
          </a:p>
          <a:p>
            <a:r>
              <a:rPr lang="en-US" dirty="0">
                <a:ea typeface="Calibri"/>
                <a:cs typeface="Calibri"/>
              </a:rPr>
              <a:t>Limitations/Assumptions</a:t>
            </a:r>
          </a:p>
        </p:txBody>
      </p:sp>
      <p:sp>
        <p:nvSpPr>
          <p:cNvPr id="8" name="TextBox 7">
            <a:extLst>
              <a:ext uri="{FF2B5EF4-FFF2-40B4-BE49-F238E27FC236}">
                <a16:creationId xmlns:a16="http://schemas.microsoft.com/office/drawing/2014/main" id="{9982F2C5-5544-439C-8B9D-9A41FE2ECBCF}"/>
              </a:ext>
            </a:extLst>
          </p:cNvPr>
          <p:cNvSpPr txBox="1"/>
          <p:nvPr/>
        </p:nvSpPr>
        <p:spPr>
          <a:xfrm>
            <a:off x="3302000" y="3849974"/>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Nutritional Information</a:t>
            </a:r>
          </a:p>
        </p:txBody>
      </p:sp>
      <p:sp>
        <p:nvSpPr>
          <p:cNvPr id="9" name="TextBox 8">
            <a:extLst>
              <a:ext uri="{FF2B5EF4-FFF2-40B4-BE49-F238E27FC236}">
                <a16:creationId xmlns:a16="http://schemas.microsoft.com/office/drawing/2014/main" id="{1AF127FA-1357-419E-8B76-7907A674787F}"/>
              </a:ext>
            </a:extLst>
          </p:cNvPr>
          <p:cNvSpPr txBox="1"/>
          <p:nvPr/>
        </p:nvSpPr>
        <p:spPr>
          <a:xfrm>
            <a:off x="6150129" y="3853097"/>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Ingredient Order</a:t>
            </a:r>
          </a:p>
        </p:txBody>
      </p:sp>
      <p:pic>
        <p:nvPicPr>
          <p:cNvPr id="20" name="Picture 19" descr="Table&#10;&#10;Description automatically generated">
            <a:extLst>
              <a:ext uri="{FF2B5EF4-FFF2-40B4-BE49-F238E27FC236}">
                <a16:creationId xmlns:a16="http://schemas.microsoft.com/office/drawing/2014/main" id="{33679C07-F296-47EA-84A0-AB5747357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1639" y="1685925"/>
            <a:ext cx="1924050" cy="3486150"/>
          </a:xfrm>
          <a:prstGeom prst="rect">
            <a:avLst/>
          </a:prstGeom>
        </p:spPr>
      </p:pic>
      <p:pic>
        <p:nvPicPr>
          <p:cNvPr id="4" name="Picture 3" descr="Table&#10;&#10;Description automatically generated">
            <a:extLst>
              <a:ext uri="{FF2B5EF4-FFF2-40B4-BE49-F238E27FC236}">
                <a16:creationId xmlns:a16="http://schemas.microsoft.com/office/drawing/2014/main" id="{B9FE80A6-5766-4983-A61E-310883912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1639" y="-3703004"/>
            <a:ext cx="1924050" cy="3486150"/>
          </a:xfrm>
          <a:prstGeom prst="rect">
            <a:avLst/>
          </a:prstGeom>
        </p:spPr>
      </p:pic>
      <p:pic>
        <p:nvPicPr>
          <p:cNvPr id="22" name="Picture 21" descr="Graphical user interface, text, website&#10;&#10;Description automatically generated">
            <a:extLst>
              <a:ext uri="{FF2B5EF4-FFF2-40B4-BE49-F238E27FC236}">
                <a16:creationId xmlns:a16="http://schemas.microsoft.com/office/drawing/2014/main" id="{43E9C447-5BDA-42AA-8D56-D582873E7C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3389" y="-3703004"/>
            <a:ext cx="2692077" cy="3483864"/>
          </a:xfrm>
          <a:prstGeom prst="rect">
            <a:avLst/>
          </a:prstGeom>
        </p:spPr>
      </p:pic>
      <p:cxnSp>
        <p:nvCxnSpPr>
          <p:cNvPr id="24" name="Straight Arrow Connector 23">
            <a:extLst>
              <a:ext uri="{FF2B5EF4-FFF2-40B4-BE49-F238E27FC236}">
                <a16:creationId xmlns:a16="http://schemas.microsoft.com/office/drawing/2014/main" id="{E511B806-2F7F-4941-812F-E84CB50B93EB}"/>
              </a:ext>
            </a:extLst>
          </p:cNvPr>
          <p:cNvCxnSpPr/>
          <p:nvPr/>
        </p:nvCxnSpPr>
        <p:spPr>
          <a:xfrm>
            <a:off x="8286750" y="1920875"/>
            <a:ext cx="15415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8CA25F7-EFE6-4046-94C3-9418A295AF5B}"/>
              </a:ext>
            </a:extLst>
          </p:cNvPr>
          <p:cNvCxnSpPr>
            <a:cxnSpLocks/>
          </p:cNvCxnSpPr>
          <p:nvPr/>
        </p:nvCxnSpPr>
        <p:spPr>
          <a:xfrm flipH="1">
            <a:off x="8333619" y="4883150"/>
            <a:ext cx="15415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C2FFAC-C26E-4CB3-9B7D-EBF68A54359D}"/>
              </a:ext>
            </a:extLst>
          </p:cNvPr>
          <p:cNvSpPr txBox="1"/>
          <p:nvPr/>
        </p:nvSpPr>
        <p:spPr>
          <a:xfrm>
            <a:off x="3302000" y="5805497"/>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Nutritional Information</a:t>
            </a:r>
          </a:p>
        </p:txBody>
      </p:sp>
      <p:sp>
        <p:nvSpPr>
          <p:cNvPr id="27" name="TextBox 26">
            <a:extLst>
              <a:ext uri="{FF2B5EF4-FFF2-40B4-BE49-F238E27FC236}">
                <a16:creationId xmlns:a16="http://schemas.microsoft.com/office/drawing/2014/main" id="{3FE03265-1BB4-447B-9E91-B79984965461}"/>
              </a:ext>
            </a:extLst>
          </p:cNvPr>
          <p:cNvSpPr txBox="1"/>
          <p:nvPr/>
        </p:nvSpPr>
        <p:spPr>
          <a:xfrm>
            <a:off x="6150129" y="5808620"/>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Ingredient Order</a:t>
            </a:r>
          </a:p>
        </p:txBody>
      </p:sp>
      <p:sp>
        <p:nvSpPr>
          <p:cNvPr id="29" name="Rectangle 28">
            <a:extLst>
              <a:ext uri="{FF2B5EF4-FFF2-40B4-BE49-F238E27FC236}">
                <a16:creationId xmlns:a16="http://schemas.microsoft.com/office/drawing/2014/main" id="{FA4AE592-3C2C-455D-B1BE-D6CD2C0AD96A}"/>
              </a:ext>
            </a:extLst>
          </p:cNvPr>
          <p:cNvSpPr/>
          <p:nvPr/>
        </p:nvSpPr>
        <p:spPr>
          <a:xfrm>
            <a:off x="9961638" y="2457450"/>
            <a:ext cx="1893209" cy="1761856"/>
          </a:xfrm>
          <a:prstGeom prst="rect">
            <a:avLst/>
          </a:prstGeom>
          <a:solidFill>
            <a:schemeClr val="accent2">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99B6561-BA8A-40CC-9594-BABCE862427C}"/>
              </a:ext>
            </a:extLst>
          </p:cNvPr>
          <p:cNvSpPr/>
          <p:nvPr/>
        </p:nvSpPr>
        <p:spPr>
          <a:xfrm>
            <a:off x="9961638" y="4219306"/>
            <a:ext cx="1893209" cy="952769"/>
          </a:xfrm>
          <a:prstGeom prst="rect">
            <a:avLst/>
          </a:prstGeom>
          <a:solidFill>
            <a:schemeClr val="accent6">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F7AC4327-1ABE-4B4E-A2DD-152780B349E6}"/>
              </a:ext>
            </a:extLst>
          </p:cNvPr>
          <p:cNvCxnSpPr>
            <a:cxnSpLocks/>
            <a:stCxn id="26" idx="0"/>
          </p:cNvCxnSpPr>
          <p:nvPr/>
        </p:nvCxnSpPr>
        <p:spPr>
          <a:xfrm flipV="1">
            <a:off x="4673600" y="3241676"/>
            <a:ext cx="5288037" cy="2563821"/>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3328403-27F5-4EE9-8B7E-C9C8550ACD3F}"/>
              </a:ext>
            </a:extLst>
          </p:cNvPr>
          <p:cNvCxnSpPr>
            <a:cxnSpLocks/>
            <a:stCxn id="27" idx="0"/>
          </p:cNvCxnSpPr>
          <p:nvPr/>
        </p:nvCxnSpPr>
        <p:spPr>
          <a:xfrm flipV="1">
            <a:off x="7521729" y="4688707"/>
            <a:ext cx="2439908" cy="111991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372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3.7037E-7 L 0.00156 0.78588 " pathEditMode="relative" rAng="0" ptsTypes="AA">
                                      <p:cBhvr>
                                        <p:cTn id="6" dur="2000" fill="hold"/>
                                        <p:tgtEl>
                                          <p:spTgt spid="22"/>
                                        </p:tgtEl>
                                        <p:attrNameLst>
                                          <p:attrName>ppt_x</p:attrName>
                                          <p:attrName>ppt_y</p:attrName>
                                        </p:attrNameLst>
                                      </p:cBhvr>
                                      <p:rCtr x="78" y="39282"/>
                                    </p:animMotion>
                                  </p:childTnLst>
                                </p:cTn>
                              </p:par>
                              <p:par>
                                <p:cTn id="7" presetID="42" presetClass="path" presetSubtype="0" accel="50000" decel="50000" fill="hold" nodeType="withEffect">
                                  <p:stCondLst>
                                    <p:cond delay="0"/>
                                  </p:stCondLst>
                                  <p:childTnLst>
                                    <p:animMotion origin="layout" path="M 2.5E-6 -3.7037E-7 L 0.00156 0.78588 " pathEditMode="relative" rAng="0" ptsTypes="AA">
                                      <p:cBhvr>
                                        <p:cTn id="8" dur="2000" fill="hold"/>
                                        <p:tgtEl>
                                          <p:spTgt spid="4"/>
                                        </p:tgtEl>
                                        <p:attrNameLst>
                                          <p:attrName>ppt_x</p:attrName>
                                          <p:attrName>ppt_y</p:attrName>
                                        </p:attrNameLst>
                                      </p:cBhvr>
                                      <p:rCtr x="78" y="39282"/>
                                    </p:animMotion>
                                  </p:childTnLst>
                                </p:cTn>
                              </p:par>
                            </p:childTnLst>
                          </p:cTn>
                        </p:par>
                        <p:par>
                          <p:cTn id="9" fill="hold">
                            <p:stCondLst>
                              <p:cond delay="2000"/>
                            </p:stCondLst>
                            <p:childTnLst>
                              <p:par>
                                <p:cTn id="10" presetID="1" presetClass="entr" presetSubtype="0"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1" presetClass="exit" presetSubtype="0" fill="hold" nodeType="withEffect">
                                  <p:stCondLst>
                                    <p:cond delay="0"/>
                                  </p:stCondLst>
                                  <p:childTnLst>
                                    <p:set>
                                      <p:cBhvr>
                                        <p:cTn id="21" dur="1" fill="hold">
                                          <p:stCondLst>
                                            <p:cond delay="0"/>
                                          </p:stCondLst>
                                        </p:cTn>
                                        <p:tgtEl>
                                          <p:spTgt spid="4"/>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22"/>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24"/>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5"/>
                                        </p:tgtEl>
                                        <p:attrNameLst>
                                          <p:attrName>style.visibility</p:attrName>
                                        </p:attrNameLst>
                                      </p:cBhvr>
                                      <p:to>
                                        <p:strVal val="hidden"/>
                                      </p:to>
                                    </p:set>
                                  </p:childTnLst>
                                </p:cTn>
                              </p:par>
                              <p:par>
                                <p:cTn id="28" presetID="1" presetClass="entr" presetSubtype="0" fill="hold" grpId="1" nodeType="with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par>
                                <p:cTn id="32" presetID="42" presetClass="path" presetSubtype="0" accel="50000" decel="50000" fill="hold" grpId="0" nodeType="withEffect">
                                  <p:stCondLst>
                                    <p:cond delay="0"/>
                                  </p:stCondLst>
                                  <p:childTnLst>
                                    <p:animMotion origin="layout" path="M 0 0 L 0 0.25 E" pathEditMode="relative" ptsTypes="">
                                      <p:cBhvr>
                                        <p:cTn id="33" dur="2000" spd="-100000" fill="hold"/>
                                        <p:tgtEl>
                                          <p:spTgt spid="27"/>
                                        </p:tgtEl>
                                        <p:attrNameLst>
                                          <p:attrName>ppt_x</p:attrName>
                                          <p:attrName>ppt_y</p:attrName>
                                        </p:attrNameLst>
                                      </p:cBhvr>
                                    </p:animMotion>
                                  </p:childTnLst>
                                </p:cTn>
                              </p:par>
                              <p:par>
                                <p:cTn id="34" presetID="42" presetClass="path" presetSubtype="0" accel="50000" decel="50000" fill="hold" grpId="0" nodeType="withEffect">
                                  <p:stCondLst>
                                    <p:cond delay="0"/>
                                  </p:stCondLst>
                                  <p:childTnLst>
                                    <p:animMotion origin="layout" path="M 0 0 L 0 0.25 E" pathEditMode="relative" ptsTypes="">
                                      <p:cBhvr>
                                        <p:cTn id="35" dur="2000" spd="-100000" fill="hold"/>
                                        <p:tgtEl>
                                          <p:spTgt spid="26"/>
                                        </p:tgtEl>
                                        <p:attrNameLst>
                                          <p:attrName>ppt_x</p:attrName>
                                          <p:attrName>ppt_y</p:attrName>
                                        </p:attrNameLst>
                                      </p:cBhvr>
                                    </p:animMotion>
                                  </p:childTnLst>
                                </p:cTn>
                              </p:par>
                            </p:childTnLst>
                          </p:cTn>
                        </p:par>
                        <p:par>
                          <p:cTn id="36" fill="hold">
                            <p:stCondLst>
                              <p:cond delay="2000"/>
                            </p:stCondLst>
                            <p:childTnLst>
                              <p:par>
                                <p:cTn id="37" presetID="1" presetClass="entr" presetSubtype="0"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nodeType="afterEffect">
                                  <p:stCondLst>
                                    <p:cond delay="0"/>
                                  </p:stCondLst>
                                  <p:childTnLst>
                                    <p:set>
                                      <p:cBhvr>
                                        <p:cTn id="41" dur="1" fill="hold">
                                          <p:stCondLst>
                                            <p:cond delay="0"/>
                                          </p:stCondLst>
                                        </p:cTn>
                                        <p:tgtEl>
                                          <p:spTgt spid="34"/>
                                        </p:tgtEl>
                                        <p:attrNameLst>
                                          <p:attrName>style.visibility</p:attrName>
                                        </p:attrNameLst>
                                      </p:cBhvr>
                                      <p:to>
                                        <p:strVal val="visible"/>
                                      </p:to>
                                    </p:set>
                                  </p:childTnLst>
                                </p:cTn>
                              </p:par>
                            </p:childTnLst>
                          </p:cTn>
                        </p:par>
                        <p:par>
                          <p:cTn id="42" fill="hold">
                            <p:stCondLst>
                              <p:cond delay="2000"/>
                            </p:stCondLst>
                            <p:childTnLst>
                              <p:par>
                                <p:cTn id="43" presetID="1" presetClass="entr" presetSubtype="0"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1" nodeType="withEffect">
                                  <p:stCondLst>
                                    <p:cond delay="0"/>
                                  </p:stCondLst>
                                  <p:childTnLst>
                                    <p:set>
                                      <p:cBhvr>
                                        <p:cTn id="53" dur="1" fill="hold">
                                          <p:stCondLst>
                                            <p:cond delay="0"/>
                                          </p:stCondLst>
                                        </p:cTn>
                                        <p:tgtEl>
                                          <p:spTgt spid="8"/>
                                        </p:tgtEl>
                                        <p:attrNameLst>
                                          <p:attrName>style.visibility</p:attrName>
                                        </p:attrNameLst>
                                      </p:cBhvr>
                                      <p:to>
                                        <p:strVal val="visible"/>
                                      </p:to>
                                    </p:set>
                                  </p:childTnLst>
                                </p:cTn>
                              </p:par>
                              <p:par>
                                <p:cTn id="54" presetID="42" presetClass="path" presetSubtype="0" accel="50000" decel="50000" fill="hold" grpId="0" nodeType="withEffect">
                                  <p:stCondLst>
                                    <p:cond delay="0"/>
                                  </p:stCondLst>
                                  <p:childTnLst>
                                    <p:animMotion origin="layout" path="M -3.33333E-6 -4.44444E-6 L -0.00052 0.28681 " pathEditMode="relative" rAng="0" ptsTypes="AA">
                                      <p:cBhvr>
                                        <p:cTn id="55" dur="2000" spd="-100000" fill="hold"/>
                                        <p:tgtEl>
                                          <p:spTgt spid="8"/>
                                        </p:tgtEl>
                                        <p:attrNameLst>
                                          <p:attrName>ppt_x</p:attrName>
                                          <p:attrName>ppt_y</p:attrName>
                                        </p:attrNameLst>
                                      </p:cBhvr>
                                      <p:rCtr x="-26" y="14329"/>
                                    </p:animMotion>
                                  </p:childTnLst>
                                </p:cTn>
                              </p:par>
                              <p:par>
                                <p:cTn id="56" presetID="42" presetClass="path" presetSubtype="0" accel="50000" decel="50000" fill="hold" grpId="0" nodeType="withEffect">
                                  <p:stCondLst>
                                    <p:cond delay="0"/>
                                  </p:stCondLst>
                                  <p:childTnLst>
                                    <p:animMotion origin="layout" path="M 2.91667E-6 2.59259E-6 L 0.00026 0.28912 " pathEditMode="relative" rAng="0" ptsTypes="AA">
                                      <p:cBhvr>
                                        <p:cTn id="57" dur="2000" spd="-100000" fill="hold"/>
                                        <p:tgtEl>
                                          <p:spTgt spid="9"/>
                                        </p:tgtEl>
                                        <p:attrNameLst>
                                          <p:attrName>ppt_x</p:attrName>
                                          <p:attrName>ppt_y</p:attrName>
                                        </p:attrNameLst>
                                      </p:cBhvr>
                                      <p:rCtr x="13" y="14444"/>
                                    </p:animMotion>
                                  </p:childTnLst>
                                </p:cTn>
                              </p:par>
                              <p:par>
                                <p:cTn id="58" presetID="1" presetClass="exit" presetSubtype="0" fill="hold" grpId="2" nodeType="withEffect">
                                  <p:stCondLst>
                                    <p:cond delay="0"/>
                                  </p:stCondLst>
                                  <p:childTnLst>
                                    <p:set>
                                      <p:cBhvr>
                                        <p:cTn id="59" dur="1" fill="hold">
                                          <p:stCondLst>
                                            <p:cond delay="0"/>
                                          </p:stCondLst>
                                        </p:cTn>
                                        <p:tgtEl>
                                          <p:spTgt spid="27"/>
                                        </p:tgtEl>
                                        <p:attrNameLst>
                                          <p:attrName>style.visibility</p:attrName>
                                        </p:attrNameLst>
                                      </p:cBhvr>
                                      <p:to>
                                        <p:strVal val="hidden"/>
                                      </p:to>
                                    </p:set>
                                  </p:childTnLst>
                                </p:cTn>
                              </p:par>
                              <p:par>
                                <p:cTn id="60" presetID="1" presetClass="exit" presetSubtype="0" fill="hold" grpId="2" nodeType="withEffect">
                                  <p:stCondLst>
                                    <p:cond delay="0"/>
                                  </p:stCondLst>
                                  <p:childTnLst>
                                    <p:set>
                                      <p:cBhvr>
                                        <p:cTn id="61" dur="1" fill="hold">
                                          <p:stCondLst>
                                            <p:cond delay="0"/>
                                          </p:stCondLst>
                                        </p:cTn>
                                        <p:tgtEl>
                                          <p:spTgt spid="26"/>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32"/>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34"/>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30"/>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26" grpId="0" animBg="1"/>
      <p:bldP spid="26" grpId="1" animBg="1"/>
      <p:bldP spid="26" grpId="2" animBg="1"/>
      <p:bldP spid="27" grpId="0" animBg="1"/>
      <p:bldP spid="27" grpId="1" animBg="1"/>
      <p:bldP spid="27" grpId="2" animBg="1"/>
      <p:bldP spid="29" grpId="0" animBg="1"/>
      <p:bldP spid="29" grpId="1" animBg="1"/>
      <p:bldP spid="30" grpId="0" animBg="1"/>
      <p:bldP spid="3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1B8DC89-6720-4741-BC00-A07D12286377}"/>
              </a:ext>
            </a:extLst>
          </p:cNvPr>
          <p:cNvSpPr/>
          <p:nvPr/>
        </p:nvSpPr>
        <p:spPr>
          <a:xfrm>
            <a:off x="11854847" y="-127015"/>
            <a:ext cx="568381" cy="397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17C193-5115-5B58-5EC5-BAA4B4FBA3CB}"/>
              </a:ext>
            </a:extLst>
          </p:cNvPr>
          <p:cNvSpPr>
            <a:spLocks noGrp="1"/>
          </p:cNvSpPr>
          <p:nvPr>
            <p:ph type="title"/>
          </p:nvPr>
        </p:nvSpPr>
        <p:spPr/>
        <p:txBody>
          <a:bodyPr/>
          <a:lstStyle/>
          <a:p>
            <a:r>
              <a:rPr lang="en-US" dirty="0">
                <a:cs typeface="Calibri Light"/>
              </a:rPr>
              <a:t>Project Architecture</a:t>
            </a:r>
            <a:endParaRPr lang="en-US" dirty="0"/>
          </a:p>
        </p:txBody>
      </p:sp>
      <p:grpSp>
        <p:nvGrpSpPr>
          <p:cNvPr id="3" name="Group 2">
            <a:extLst>
              <a:ext uri="{FF2B5EF4-FFF2-40B4-BE49-F238E27FC236}">
                <a16:creationId xmlns:a16="http://schemas.microsoft.com/office/drawing/2014/main" id="{1500F5CF-297C-33FD-17E8-8BD921CDD8CF}"/>
              </a:ext>
            </a:extLst>
          </p:cNvPr>
          <p:cNvGrpSpPr/>
          <p:nvPr/>
        </p:nvGrpSpPr>
        <p:grpSpPr>
          <a:xfrm>
            <a:off x="3302000" y="2044908"/>
            <a:ext cx="5591329" cy="3991955"/>
            <a:chOff x="1380004" y="2083008"/>
            <a:chExt cx="5591329" cy="3991955"/>
          </a:xfrm>
        </p:grpSpPr>
        <p:sp>
          <p:nvSpPr>
            <p:cNvPr id="4" name="TextBox 3">
              <a:extLst>
                <a:ext uri="{FF2B5EF4-FFF2-40B4-BE49-F238E27FC236}">
                  <a16:creationId xmlns:a16="http://schemas.microsoft.com/office/drawing/2014/main" id="{FDA4B3F2-F3FF-80FA-BF9F-E63058699351}"/>
                </a:ext>
              </a:extLst>
            </p:cNvPr>
            <p:cNvSpPr txBox="1"/>
            <p:nvPr/>
          </p:nvSpPr>
          <p:spPr>
            <a:xfrm>
              <a:off x="2854037" y="2083008"/>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Recipe Generator</a:t>
              </a:r>
            </a:p>
          </p:txBody>
        </p:sp>
        <p:sp>
          <p:nvSpPr>
            <p:cNvPr id="6" name="TextBox 5">
              <a:extLst>
                <a:ext uri="{FF2B5EF4-FFF2-40B4-BE49-F238E27FC236}">
                  <a16:creationId xmlns:a16="http://schemas.microsoft.com/office/drawing/2014/main" id="{7AEE67B2-B26B-FA72-77C9-079050DFE308}"/>
                </a:ext>
              </a:extLst>
            </p:cNvPr>
            <p:cNvSpPr txBox="1"/>
            <p:nvPr/>
          </p:nvSpPr>
          <p:spPr>
            <a:xfrm>
              <a:off x="1380004" y="2998033"/>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Nutrition Calculator</a:t>
              </a:r>
            </a:p>
          </p:txBody>
        </p:sp>
        <p:sp>
          <p:nvSpPr>
            <p:cNvPr id="8" name="TextBox 7">
              <a:extLst>
                <a:ext uri="{FF2B5EF4-FFF2-40B4-BE49-F238E27FC236}">
                  <a16:creationId xmlns:a16="http://schemas.microsoft.com/office/drawing/2014/main" id="{0081E1A8-D2E7-6934-2BB0-F91BE451416D}"/>
                </a:ext>
              </a:extLst>
            </p:cNvPr>
            <p:cNvSpPr txBox="1"/>
            <p:nvPr/>
          </p:nvSpPr>
          <p:spPr>
            <a:xfrm>
              <a:off x="1380004" y="3888074"/>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Nutritional Information</a:t>
              </a:r>
            </a:p>
          </p:txBody>
        </p:sp>
        <p:sp>
          <p:nvSpPr>
            <p:cNvPr id="9" name="TextBox 8">
              <a:extLst>
                <a:ext uri="{FF2B5EF4-FFF2-40B4-BE49-F238E27FC236}">
                  <a16:creationId xmlns:a16="http://schemas.microsoft.com/office/drawing/2014/main" id="{4CA79C11-A0CD-D9F5-2E6F-282042DDC74D}"/>
                </a:ext>
              </a:extLst>
            </p:cNvPr>
            <p:cNvSpPr txBox="1"/>
            <p:nvPr/>
          </p:nvSpPr>
          <p:spPr>
            <a:xfrm>
              <a:off x="4228133" y="3891197"/>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Ingredient </a:t>
              </a:r>
              <a:r>
                <a:rPr lang="en-US" dirty="0"/>
                <a:t>Order</a:t>
              </a:r>
              <a:endParaRPr lang="en-US" dirty="0">
                <a:ea typeface="Calibri"/>
                <a:cs typeface="Calibri"/>
              </a:endParaRPr>
            </a:p>
          </p:txBody>
        </p:sp>
        <p:sp>
          <p:nvSpPr>
            <p:cNvPr id="10" name="TextBox 9">
              <a:extLst>
                <a:ext uri="{FF2B5EF4-FFF2-40B4-BE49-F238E27FC236}">
                  <a16:creationId xmlns:a16="http://schemas.microsoft.com/office/drawing/2014/main" id="{CD75016B-D621-5BD4-4FCD-0455D4C02E42}"/>
                </a:ext>
              </a:extLst>
            </p:cNvPr>
            <p:cNvSpPr txBox="1"/>
            <p:nvPr/>
          </p:nvSpPr>
          <p:spPr>
            <a:xfrm>
              <a:off x="2854037" y="4803098"/>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Neural Network</a:t>
              </a:r>
              <a:endParaRPr lang="en-US" dirty="0"/>
            </a:p>
          </p:txBody>
        </p:sp>
        <p:sp>
          <p:nvSpPr>
            <p:cNvPr id="11" name="TextBox 10">
              <a:extLst>
                <a:ext uri="{FF2B5EF4-FFF2-40B4-BE49-F238E27FC236}">
                  <a16:creationId xmlns:a16="http://schemas.microsoft.com/office/drawing/2014/main" id="{7432F142-7E8A-C147-67DC-783CA41D8027}"/>
                </a:ext>
              </a:extLst>
            </p:cNvPr>
            <p:cNvSpPr txBox="1"/>
            <p:nvPr/>
          </p:nvSpPr>
          <p:spPr>
            <a:xfrm>
              <a:off x="2854038" y="5705631"/>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Ingredient Quantities </a:t>
              </a:r>
            </a:p>
          </p:txBody>
        </p:sp>
        <p:cxnSp>
          <p:nvCxnSpPr>
            <p:cNvPr id="12" name="Straight Arrow Connector 11">
              <a:extLst>
                <a:ext uri="{FF2B5EF4-FFF2-40B4-BE49-F238E27FC236}">
                  <a16:creationId xmlns:a16="http://schemas.microsoft.com/office/drawing/2014/main" id="{7DE64254-0B36-88C8-5030-65F1FA09904B}"/>
                </a:ext>
              </a:extLst>
            </p:cNvPr>
            <p:cNvCxnSpPr/>
            <p:nvPr/>
          </p:nvCxnSpPr>
          <p:spPr>
            <a:xfrm>
              <a:off x="5574778" y="3367135"/>
              <a:ext cx="2499" cy="5290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04F29E43-7CEA-9F17-9005-654968632079}"/>
                </a:ext>
              </a:extLst>
            </p:cNvPr>
            <p:cNvCxnSpPr>
              <a:cxnSpLocks/>
            </p:cNvCxnSpPr>
            <p:nvPr/>
          </p:nvCxnSpPr>
          <p:spPr>
            <a:xfrm flipH="1">
              <a:off x="3255314" y="2446530"/>
              <a:ext cx="260399" cy="52810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8633AAA7-BE25-3D84-AE3E-F2EE6E666336}"/>
                </a:ext>
              </a:extLst>
            </p:cNvPr>
            <p:cNvSpPr txBox="1"/>
            <p:nvPr/>
          </p:nvSpPr>
          <p:spPr>
            <a:xfrm>
              <a:off x="4228133" y="3001156"/>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Ingredient </a:t>
              </a:r>
              <a:r>
                <a:rPr lang="en-US" dirty="0" err="1"/>
                <a:t>Ordinalizer</a:t>
              </a:r>
              <a:endParaRPr lang="en-US" dirty="0"/>
            </a:p>
          </p:txBody>
        </p:sp>
        <p:cxnSp>
          <p:nvCxnSpPr>
            <p:cNvPr id="21" name="Straight Arrow Connector 20">
              <a:extLst>
                <a:ext uri="{FF2B5EF4-FFF2-40B4-BE49-F238E27FC236}">
                  <a16:creationId xmlns:a16="http://schemas.microsoft.com/office/drawing/2014/main" id="{949F1C5D-6837-DACD-6686-E2AEB3FC39A3}"/>
                </a:ext>
              </a:extLst>
            </p:cNvPr>
            <p:cNvCxnSpPr>
              <a:cxnSpLocks/>
            </p:cNvCxnSpPr>
            <p:nvPr/>
          </p:nvCxnSpPr>
          <p:spPr>
            <a:xfrm>
              <a:off x="2850050" y="3367134"/>
              <a:ext cx="2499" cy="5290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B46C57F5-4418-B319-AC47-5D76C96F8BFD}"/>
                </a:ext>
              </a:extLst>
            </p:cNvPr>
            <p:cNvCxnSpPr>
              <a:cxnSpLocks/>
            </p:cNvCxnSpPr>
            <p:nvPr/>
          </p:nvCxnSpPr>
          <p:spPr>
            <a:xfrm>
              <a:off x="4177778" y="5168226"/>
              <a:ext cx="2499" cy="5290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66390078-AC67-E347-2C36-BBCA3BC17DC0}"/>
                </a:ext>
              </a:extLst>
            </p:cNvPr>
            <p:cNvCxnSpPr>
              <a:cxnSpLocks/>
            </p:cNvCxnSpPr>
            <p:nvPr/>
          </p:nvCxnSpPr>
          <p:spPr>
            <a:xfrm>
              <a:off x="4964040" y="2446530"/>
              <a:ext cx="260399" cy="52810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95F9034F-AFF3-ECB8-ADE8-97CD82167C19}"/>
                </a:ext>
              </a:extLst>
            </p:cNvPr>
            <p:cNvCxnSpPr>
              <a:cxnSpLocks/>
            </p:cNvCxnSpPr>
            <p:nvPr/>
          </p:nvCxnSpPr>
          <p:spPr>
            <a:xfrm>
              <a:off x="3313040" y="4270711"/>
              <a:ext cx="260399" cy="52810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CFA3283-CE1F-51AF-9825-2F31F061543E}"/>
                </a:ext>
              </a:extLst>
            </p:cNvPr>
            <p:cNvCxnSpPr>
              <a:cxnSpLocks/>
            </p:cNvCxnSpPr>
            <p:nvPr/>
          </p:nvCxnSpPr>
          <p:spPr>
            <a:xfrm flipH="1">
              <a:off x="4964041" y="4247620"/>
              <a:ext cx="260399" cy="52810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9254DABE-F28F-42B4-ADF2-CEBED21ADA20}"/>
              </a:ext>
            </a:extLst>
          </p:cNvPr>
          <p:cNvGrpSpPr/>
          <p:nvPr/>
        </p:nvGrpSpPr>
        <p:grpSpPr>
          <a:xfrm>
            <a:off x="7016235" y="-5164227"/>
            <a:ext cx="4721754" cy="4215431"/>
            <a:chOff x="7016235" y="-5164227"/>
            <a:chExt cx="4721754" cy="4215431"/>
          </a:xfrm>
        </p:grpSpPr>
        <p:pic>
          <p:nvPicPr>
            <p:cNvPr id="64" name="Picture 63">
              <a:extLst>
                <a:ext uri="{FF2B5EF4-FFF2-40B4-BE49-F238E27FC236}">
                  <a16:creationId xmlns:a16="http://schemas.microsoft.com/office/drawing/2014/main" id="{7BA1DF95-1C15-4D26-9511-5EF45769379F}"/>
                </a:ext>
              </a:extLst>
            </p:cNvPr>
            <p:cNvPicPr>
              <a:picLocks noChangeAspect="1"/>
            </p:cNvPicPr>
            <p:nvPr/>
          </p:nvPicPr>
          <p:blipFill>
            <a:blip r:embed="rId3"/>
            <a:stretch>
              <a:fillRect/>
            </a:stretch>
          </p:blipFill>
          <p:spPr>
            <a:xfrm>
              <a:off x="8055686" y="-4964736"/>
              <a:ext cx="3682303" cy="3913971"/>
            </a:xfrm>
            <a:prstGeom prst="rect">
              <a:avLst/>
            </a:prstGeom>
          </p:spPr>
        </p:pic>
        <p:grpSp>
          <p:nvGrpSpPr>
            <p:cNvPr id="65" name="Group 64">
              <a:extLst>
                <a:ext uri="{FF2B5EF4-FFF2-40B4-BE49-F238E27FC236}">
                  <a16:creationId xmlns:a16="http://schemas.microsoft.com/office/drawing/2014/main" id="{9FB08916-2282-42B7-9131-279C46AD1CAE}"/>
                </a:ext>
              </a:extLst>
            </p:cNvPr>
            <p:cNvGrpSpPr/>
            <p:nvPr/>
          </p:nvGrpSpPr>
          <p:grpSpPr>
            <a:xfrm>
              <a:off x="7016235" y="-5164227"/>
              <a:ext cx="943228" cy="3592818"/>
              <a:chOff x="7267057" y="615895"/>
              <a:chExt cx="943228" cy="3592818"/>
            </a:xfrm>
          </p:grpSpPr>
          <p:pic>
            <p:nvPicPr>
              <p:cNvPr id="69" name="Picture 28" descr="Text&#10;&#10;Description automatically generated">
                <a:extLst>
                  <a:ext uri="{FF2B5EF4-FFF2-40B4-BE49-F238E27FC236}">
                    <a16:creationId xmlns:a16="http://schemas.microsoft.com/office/drawing/2014/main" id="{BFC96FDE-0782-44F1-8B20-739EC6B8A5F6}"/>
                  </a:ext>
                </a:extLst>
              </p:cNvPr>
              <p:cNvPicPr>
                <a:picLocks noChangeAspect="1"/>
              </p:cNvPicPr>
              <p:nvPr/>
            </p:nvPicPr>
            <p:blipFill>
              <a:blip r:embed="rId4"/>
              <a:stretch>
                <a:fillRect/>
              </a:stretch>
            </p:blipFill>
            <p:spPr>
              <a:xfrm>
                <a:off x="7408390" y="2012008"/>
                <a:ext cx="673100" cy="907418"/>
              </a:xfrm>
              <a:prstGeom prst="rect">
                <a:avLst/>
              </a:prstGeom>
            </p:spPr>
          </p:pic>
          <p:pic>
            <p:nvPicPr>
              <p:cNvPr id="70" name="Picture 29" descr="Logo&#10;&#10;Description automatically generated">
                <a:extLst>
                  <a:ext uri="{FF2B5EF4-FFF2-40B4-BE49-F238E27FC236}">
                    <a16:creationId xmlns:a16="http://schemas.microsoft.com/office/drawing/2014/main" id="{D53C721C-D64A-47B2-BC8A-EC5B810C0568}"/>
                  </a:ext>
                </a:extLst>
              </p:cNvPr>
              <p:cNvPicPr>
                <a:picLocks noChangeAspect="1"/>
              </p:cNvPicPr>
              <p:nvPr/>
            </p:nvPicPr>
            <p:blipFill>
              <a:blip r:embed="rId5"/>
              <a:stretch>
                <a:fillRect/>
              </a:stretch>
            </p:blipFill>
            <p:spPr>
              <a:xfrm>
                <a:off x="7267057" y="615895"/>
                <a:ext cx="902881" cy="1409700"/>
              </a:xfrm>
              <a:prstGeom prst="rect">
                <a:avLst/>
              </a:prstGeom>
            </p:spPr>
          </p:pic>
          <p:pic>
            <p:nvPicPr>
              <p:cNvPr id="71" name="Picture 30" descr="Text&#10;&#10;Description automatically generated">
                <a:extLst>
                  <a:ext uri="{FF2B5EF4-FFF2-40B4-BE49-F238E27FC236}">
                    <a16:creationId xmlns:a16="http://schemas.microsoft.com/office/drawing/2014/main" id="{2C9C1416-8D64-40D4-A3DC-61270B464A40}"/>
                  </a:ext>
                </a:extLst>
              </p:cNvPr>
              <p:cNvPicPr>
                <a:picLocks noChangeAspect="1"/>
              </p:cNvPicPr>
              <p:nvPr/>
            </p:nvPicPr>
            <p:blipFill>
              <a:blip r:embed="rId6"/>
              <a:stretch>
                <a:fillRect/>
              </a:stretch>
            </p:blipFill>
            <p:spPr>
              <a:xfrm>
                <a:off x="7295885" y="3009587"/>
                <a:ext cx="914400" cy="1199126"/>
              </a:xfrm>
              <a:prstGeom prst="rect">
                <a:avLst/>
              </a:prstGeom>
            </p:spPr>
          </p:pic>
        </p:grpSp>
        <p:sp>
          <p:nvSpPr>
            <p:cNvPr id="67" name="Rectangle 66">
              <a:extLst>
                <a:ext uri="{FF2B5EF4-FFF2-40B4-BE49-F238E27FC236}">
                  <a16:creationId xmlns:a16="http://schemas.microsoft.com/office/drawing/2014/main" id="{BF0F9730-09C2-4E04-BAAA-B2C14F0CB165}"/>
                </a:ext>
              </a:extLst>
            </p:cNvPr>
            <p:cNvSpPr/>
            <p:nvPr/>
          </p:nvSpPr>
          <p:spPr>
            <a:xfrm>
              <a:off x="8055686" y="-1984496"/>
              <a:ext cx="710343" cy="10357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09B537DB-13C5-4A16-8876-9CEE6BC69B6C}"/>
              </a:ext>
            </a:extLst>
          </p:cNvPr>
          <p:cNvSpPr/>
          <p:nvPr/>
        </p:nvSpPr>
        <p:spPr>
          <a:xfrm>
            <a:off x="8766029" y="-5385440"/>
            <a:ext cx="3126141" cy="1308409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6" name="Rectangle 65">
            <a:extLst>
              <a:ext uri="{FF2B5EF4-FFF2-40B4-BE49-F238E27FC236}">
                <a16:creationId xmlns:a16="http://schemas.microsoft.com/office/drawing/2014/main" id="{36B93015-8303-4F2E-A50B-F295D1DF5968}"/>
              </a:ext>
            </a:extLst>
          </p:cNvPr>
          <p:cNvSpPr/>
          <p:nvPr/>
        </p:nvSpPr>
        <p:spPr>
          <a:xfrm>
            <a:off x="8766027" y="4016450"/>
            <a:ext cx="3397895" cy="11136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4" name="Group 73">
            <a:extLst>
              <a:ext uri="{FF2B5EF4-FFF2-40B4-BE49-F238E27FC236}">
                <a16:creationId xmlns:a16="http://schemas.microsoft.com/office/drawing/2014/main" id="{D8B8AB6E-11AC-4E87-8CAF-C1DDE1910B46}"/>
              </a:ext>
            </a:extLst>
          </p:cNvPr>
          <p:cNvGrpSpPr/>
          <p:nvPr/>
        </p:nvGrpSpPr>
        <p:grpSpPr>
          <a:xfrm>
            <a:off x="14612999" y="917958"/>
            <a:ext cx="3126141" cy="2980944"/>
            <a:chOff x="4428133" y="1051360"/>
            <a:chExt cx="3126141" cy="3029975"/>
          </a:xfrm>
        </p:grpSpPr>
        <p:sp>
          <p:nvSpPr>
            <p:cNvPr id="75" name="Rectangle 74">
              <a:extLst>
                <a:ext uri="{FF2B5EF4-FFF2-40B4-BE49-F238E27FC236}">
                  <a16:creationId xmlns:a16="http://schemas.microsoft.com/office/drawing/2014/main" id="{A743371A-2127-4316-BA3E-1773C809A061}"/>
                </a:ext>
              </a:extLst>
            </p:cNvPr>
            <p:cNvSpPr/>
            <p:nvPr/>
          </p:nvSpPr>
          <p:spPr>
            <a:xfrm>
              <a:off x="4428133" y="1051360"/>
              <a:ext cx="3126141" cy="30299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76" name="Picture 75">
              <a:extLst>
                <a:ext uri="{FF2B5EF4-FFF2-40B4-BE49-F238E27FC236}">
                  <a16:creationId xmlns:a16="http://schemas.microsoft.com/office/drawing/2014/main" id="{74100EFF-E93E-4495-A4F7-208EF922EA39}"/>
                </a:ext>
              </a:extLst>
            </p:cNvPr>
            <p:cNvPicPr>
              <a:picLocks noChangeAspect="1"/>
            </p:cNvPicPr>
            <p:nvPr/>
          </p:nvPicPr>
          <p:blipFill>
            <a:blip r:embed="rId7"/>
            <a:stretch>
              <a:fillRect/>
            </a:stretch>
          </p:blipFill>
          <p:spPr>
            <a:xfrm>
              <a:off x="4432896" y="1051360"/>
              <a:ext cx="743776" cy="3029975"/>
            </a:xfrm>
            <a:prstGeom prst="rect">
              <a:avLst/>
            </a:prstGeom>
          </p:spPr>
        </p:pic>
      </p:grpSp>
      <p:grpSp>
        <p:nvGrpSpPr>
          <p:cNvPr id="91" name="Group 90">
            <a:extLst>
              <a:ext uri="{FF2B5EF4-FFF2-40B4-BE49-F238E27FC236}">
                <a16:creationId xmlns:a16="http://schemas.microsoft.com/office/drawing/2014/main" id="{0D0F0916-D025-4558-953F-5589CCB89BC4}"/>
              </a:ext>
            </a:extLst>
          </p:cNvPr>
          <p:cNvGrpSpPr/>
          <p:nvPr/>
        </p:nvGrpSpPr>
        <p:grpSpPr>
          <a:xfrm>
            <a:off x="7156977" y="1258956"/>
            <a:ext cx="673100" cy="2743855"/>
            <a:chOff x="7156977" y="1258956"/>
            <a:chExt cx="673100" cy="2743855"/>
          </a:xfrm>
        </p:grpSpPr>
        <p:sp>
          <p:nvSpPr>
            <p:cNvPr id="88" name="TextBox 87">
              <a:extLst>
                <a:ext uri="{FF2B5EF4-FFF2-40B4-BE49-F238E27FC236}">
                  <a16:creationId xmlns:a16="http://schemas.microsoft.com/office/drawing/2014/main" id="{4C3BE2D9-9051-427E-B2C4-2369274FE3B9}"/>
                </a:ext>
              </a:extLst>
            </p:cNvPr>
            <p:cNvSpPr txBox="1"/>
            <p:nvPr/>
          </p:nvSpPr>
          <p:spPr>
            <a:xfrm>
              <a:off x="7156977" y="2398982"/>
              <a:ext cx="673100" cy="461665"/>
            </a:xfrm>
            <a:prstGeom prst="rect">
              <a:avLst/>
            </a:prstGeom>
            <a:noFill/>
          </p:spPr>
          <p:txBody>
            <a:bodyPr wrap="square" rtlCol="0">
              <a:spAutoFit/>
            </a:bodyPr>
            <a:lstStyle/>
            <a:p>
              <a:pPr algn="ctr"/>
              <a:r>
                <a:rPr lang="en-US" sz="2400" b="1" dirty="0"/>
                <a:t>0</a:t>
              </a:r>
            </a:p>
          </p:txBody>
        </p:sp>
        <p:sp>
          <p:nvSpPr>
            <p:cNvPr id="89" name="TextBox 88">
              <a:extLst>
                <a:ext uri="{FF2B5EF4-FFF2-40B4-BE49-F238E27FC236}">
                  <a16:creationId xmlns:a16="http://schemas.microsoft.com/office/drawing/2014/main" id="{5044CAF3-357B-4FC0-A2D2-24D8C68E51AB}"/>
                </a:ext>
              </a:extLst>
            </p:cNvPr>
            <p:cNvSpPr txBox="1"/>
            <p:nvPr/>
          </p:nvSpPr>
          <p:spPr>
            <a:xfrm>
              <a:off x="7245702" y="1258956"/>
              <a:ext cx="495649" cy="461665"/>
            </a:xfrm>
            <a:prstGeom prst="rect">
              <a:avLst/>
            </a:prstGeom>
            <a:noFill/>
          </p:spPr>
          <p:txBody>
            <a:bodyPr wrap="none" rtlCol="0">
              <a:spAutoFit/>
            </a:bodyPr>
            <a:lstStyle/>
            <a:p>
              <a:r>
                <a:rPr lang="en-US" sz="2400" b="1" dirty="0"/>
                <a:t>13</a:t>
              </a:r>
            </a:p>
          </p:txBody>
        </p:sp>
        <p:sp>
          <p:nvSpPr>
            <p:cNvPr id="90" name="TextBox 89">
              <a:extLst>
                <a:ext uri="{FF2B5EF4-FFF2-40B4-BE49-F238E27FC236}">
                  <a16:creationId xmlns:a16="http://schemas.microsoft.com/office/drawing/2014/main" id="{D0D69601-B852-4B36-AA18-DB2AB7558BC7}"/>
                </a:ext>
              </a:extLst>
            </p:cNvPr>
            <p:cNvSpPr txBox="1"/>
            <p:nvPr/>
          </p:nvSpPr>
          <p:spPr>
            <a:xfrm>
              <a:off x="7245702" y="3541146"/>
              <a:ext cx="495649" cy="461665"/>
            </a:xfrm>
            <a:prstGeom prst="rect">
              <a:avLst/>
            </a:prstGeom>
            <a:noFill/>
          </p:spPr>
          <p:txBody>
            <a:bodyPr wrap="none" rtlCol="0">
              <a:spAutoFit/>
            </a:bodyPr>
            <a:lstStyle/>
            <a:p>
              <a:r>
                <a:rPr lang="en-US" sz="2400" b="1" dirty="0"/>
                <a:t>14</a:t>
              </a:r>
            </a:p>
          </p:txBody>
        </p:sp>
      </p:grpSp>
      <p:cxnSp>
        <p:nvCxnSpPr>
          <p:cNvPr id="93" name="Straight Connector 92">
            <a:extLst>
              <a:ext uri="{FF2B5EF4-FFF2-40B4-BE49-F238E27FC236}">
                <a16:creationId xmlns:a16="http://schemas.microsoft.com/office/drawing/2014/main" id="{52A207DD-2625-4E3E-BEAE-7A3C1A500B2C}"/>
              </a:ext>
            </a:extLst>
          </p:cNvPr>
          <p:cNvCxnSpPr>
            <a:cxnSpLocks/>
          </p:cNvCxnSpPr>
          <p:nvPr/>
        </p:nvCxnSpPr>
        <p:spPr>
          <a:xfrm>
            <a:off x="3052916" y="4232611"/>
            <a:ext cx="5713111" cy="211150"/>
          </a:xfrm>
          <a:prstGeom prst="line">
            <a:avLst/>
          </a:prstGeom>
          <a:ln w="3810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4112BBE-DD91-4C31-A0D0-C89E9538680C}"/>
              </a:ext>
            </a:extLst>
          </p:cNvPr>
          <p:cNvCxnSpPr>
            <a:cxnSpLocks/>
          </p:cNvCxnSpPr>
          <p:nvPr/>
        </p:nvCxnSpPr>
        <p:spPr>
          <a:xfrm flipV="1">
            <a:off x="6356555" y="2711643"/>
            <a:ext cx="2536774" cy="1304807"/>
          </a:xfrm>
          <a:prstGeom prst="line">
            <a:avLst/>
          </a:prstGeom>
          <a:ln w="3810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A654D92C-A02A-4A42-871F-ED042BD951B1}"/>
              </a:ext>
            </a:extLst>
          </p:cNvPr>
          <p:cNvCxnSpPr>
            <a:cxnSpLocks/>
          </p:cNvCxnSpPr>
          <p:nvPr/>
        </p:nvCxnSpPr>
        <p:spPr>
          <a:xfrm flipV="1">
            <a:off x="3873712" y="2333370"/>
            <a:ext cx="4492435" cy="3334161"/>
          </a:xfrm>
          <a:prstGeom prst="line">
            <a:avLst/>
          </a:prstGeom>
          <a:ln w="38100"/>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7C740218-FB23-4D9B-946B-9546546885E9}"/>
              </a:ext>
            </a:extLst>
          </p:cNvPr>
          <p:cNvSpPr/>
          <p:nvPr/>
        </p:nvSpPr>
        <p:spPr>
          <a:xfrm>
            <a:off x="299828" y="4219306"/>
            <a:ext cx="5400064" cy="2568530"/>
          </a:xfrm>
          <a:prstGeom prst="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a:extLst>
              <a:ext uri="{FF2B5EF4-FFF2-40B4-BE49-F238E27FC236}">
                <a16:creationId xmlns:a16="http://schemas.microsoft.com/office/drawing/2014/main" id="{3B54D5BC-9C16-4694-8BC3-EA6A51150F05}"/>
              </a:ext>
            </a:extLst>
          </p:cNvPr>
          <p:cNvGrpSpPr/>
          <p:nvPr/>
        </p:nvGrpSpPr>
        <p:grpSpPr>
          <a:xfrm>
            <a:off x="360520" y="4264339"/>
            <a:ext cx="5395428" cy="2119036"/>
            <a:chOff x="360520" y="4264339"/>
            <a:chExt cx="5395428" cy="2119036"/>
          </a:xfrm>
        </p:grpSpPr>
        <p:sp>
          <p:nvSpPr>
            <p:cNvPr id="122" name="TextBox 121">
              <a:extLst>
                <a:ext uri="{FF2B5EF4-FFF2-40B4-BE49-F238E27FC236}">
                  <a16:creationId xmlns:a16="http://schemas.microsoft.com/office/drawing/2014/main" id="{0FC5903D-AE32-4EC0-AA0F-308BB96F36FC}"/>
                </a:ext>
              </a:extLst>
            </p:cNvPr>
            <p:cNvSpPr txBox="1"/>
            <p:nvPr/>
          </p:nvSpPr>
          <p:spPr>
            <a:xfrm>
              <a:off x="1874416" y="4264339"/>
              <a:ext cx="2367636" cy="369332"/>
            </a:xfrm>
            <a:prstGeom prst="rect">
              <a:avLst/>
            </a:prstGeom>
            <a:noFill/>
          </p:spPr>
          <p:txBody>
            <a:bodyPr wrap="none" rtlCol="0">
              <a:spAutoFit/>
            </a:bodyPr>
            <a:lstStyle/>
            <a:p>
              <a:r>
                <a:rPr lang="en-US" dirty="0"/>
                <a:t>Nutritional Information</a:t>
              </a:r>
            </a:p>
          </p:txBody>
        </p:sp>
        <p:pic>
          <p:nvPicPr>
            <p:cNvPr id="123" name="Picture 122">
              <a:extLst>
                <a:ext uri="{FF2B5EF4-FFF2-40B4-BE49-F238E27FC236}">
                  <a16:creationId xmlns:a16="http://schemas.microsoft.com/office/drawing/2014/main" id="{6557A5E2-97F8-4A89-A43D-B9499D70709E}"/>
                </a:ext>
              </a:extLst>
            </p:cNvPr>
            <p:cNvPicPr>
              <a:picLocks noChangeAspect="1"/>
            </p:cNvPicPr>
            <p:nvPr/>
          </p:nvPicPr>
          <p:blipFill>
            <a:blip r:embed="rId8"/>
            <a:stretch>
              <a:fillRect/>
            </a:stretch>
          </p:blipFill>
          <p:spPr>
            <a:xfrm>
              <a:off x="360520" y="4633671"/>
              <a:ext cx="5395428" cy="1749704"/>
            </a:xfrm>
            <a:prstGeom prst="rect">
              <a:avLst/>
            </a:prstGeom>
          </p:spPr>
        </p:pic>
      </p:grpSp>
      <p:sp>
        <p:nvSpPr>
          <p:cNvPr id="5" name="Rectangle 4">
            <a:extLst>
              <a:ext uri="{FF2B5EF4-FFF2-40B4-BE49-F238E27FC236}">
                <a16:creationId xmlns:a16="http://schemas.microsoft.com/office/drawing/2014/main" id="{B7885E8D-38AD-4B76-824C-F85F26A7DC44}"/>
              </a:ext>
            </a:extLst>
          </p:cNvPr>
          <p:cNvSpPr/>
          <p:nvPr/>
        </p:nvSpPr>
        <p:spPr>
          <a:xfrm>
            <a:off x="5714999" y="4219306"/>
            <a:ext cx="6206265" cy="2568530"/>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a:extLst>
              <a:ext uri="{FF2B5EF4-FFF2-40B4-BE49-F238E27FC236}">
                <a16:creationId xmlns:a16="http://schemas.microsoft.com/office/drawing/2014/main" id="{486474B7-E0A6-4F0D-8D79-0184E78FA89B}"/>
              </a:ext>
            </a:extLst>
          </p:cNvPr>
          <p:cNvGrpSpPr/>
          <p:nvPr/>
        </p:nvGrpSpPr>
        <p:grpSpPr>
          <a:xfrm>
            <a:off x="5755948" y="4264339"/>
            <a:ext cx="6206266" cy="2119036"/>
            <a:chOff x="5755948" y="4264339"/>
            <a:chExt cx="6206266" cy="2119036"/>
          </a:xfrm>
        </p:grpSpPr>
        <p:sp>
          <p:nvSpPr>
            <p:cNvPr id="125" name="TextBox 124">
              <a:extLst>
                <a:ext uri="{FF2B5EF4-FFF2-40B4-BE49-F238E27FC236}">
                  <a16:creationId xmlns:a16="http://schemas.microsoft.com/office/drawing/2014/main" id="{031246C3-CD0A-4085-85E0-C879A69E14DE}"/>
                </a:ext>
              </a:extLst>
            </p:cNvPr>
            <p:cNvSpPr txBox="1"/>
            <p:nvPr/>
          </p:nvSpPr>
          <p:spPr>
            <a:xfrm>
              <a:off x="7727810" y="4264339"/>
              <a:ext cx="2262542" cy="369332"/>
            </a:xfrm>
            <a:prstGeom prst="rect">
              <a:avLst/>
            </a:prstGeom>
            <a:noFill/>
          </p:spPr>
          <p:txBody>
            <a:bodyPr wrap="none" rtlCol="0">
              <a:spAutoFit/>
            </a:bodyPr>
            <a:lstStyle/>
            <a:p>
              <a:r>
                <a:rPr lang="en-US" dirty="0"/>
                <a:t>Ordinal Ingredient List</a:t>
              </a:r>
            </a:p>
          </p:txBody>
        </p:sp>
        <p:pic>
          <p:nvPicPr>
            <p:cNvPr id="126" name="Picture 125">
              <a:extLst>
                <a:ext uri="{FF2B5EF4-FFF2-40B4-BE49-F238E27FC236}">
                  <a16:creationId xmlns:a16="http://schemas.microsoft.com/office/drawing/2014/main" id="{AC731ECA-AE2C-41DB-BB17-F362B2CE4C10}"/>
                </a:ext>
              </a:extLst>
            </p:cNvPr>
            <p:cNvPicPr>
              <a:picLocks noChangeAspect="1"/>
            </p:cNvPicPr>
            <p:nvPr/>
          </p:nvPicPr>
          <p:blipFill>
            <a:blip r:embed="rId9"/>
            <a:stretch>
              <a:fillRect/>
            </a:stretch>
          </p:blipFill>
          <p:spPr>
            <a:xfrm>
              <a:off x="5755948" y="4633671"/>
              <a:ext cx="6206266" cy="1749704"/>
            </a:xfrm>
            <a:prstGeom prst="rect">
              <a:avLst/>
            </a:prstGeom>
          </p:spPr>
        </p:pic>
      </p:grpSp>
      <p:sp>
        <p:nvSpPr>
          <p:cNvPr id="132" name="TextBox 131">
            <a:extLst>
              <a:ext uri="{FF2B5EF4-FFF2-40B4-BE49-F238E27FC236}">
                <a16:creationId xmlns:a16="http://schemas.microsoft.com/office/drawing/2014/main" id="{CCEF35B3-66A4-4EB3-AD40-7683DC8AF762}"/>
              </a:ext>
            </a:extLst>
          </p:cNvPr>
          <p:cNvSpPr txBox="1"/>
          <p:nvPr/>
        </p:nvSpPr>
        <p:spPr>
          <a:xfrm>
            <a:off x="5755948" y="6431734"/>
            <a:ext cx="6136222" cy="369332"/>
          </a:xfrm>
          <a:prstGeom prst="rect">
            <a:avLst/>
          </a:prstGeom>
          <a:noFill/>
        </p:spPr>
        <p:txBody>
          <a:bodyPr wrap="square" rtlCol="0">
            <a:spAutoFit/>
          </a:bodyPr>
          <a:lstStyle/>
          <a:p>
            <a:r>
              <a:rPr lang="en-US" dirty="0"/>
              <a:t>  1     0      0     0      0      0     0      0     0      0     0      0     0      3     2</a:t>
            </a:r>
          </a:p>
        </p:txBody>
      </p:sp>
    </p:spTree>
    <p:extLst>
      <p:ext uri="{BB962C8B-B14F-4D97-AF65-F5344CB8AC3E}">
        <p14:creationId xmlns:p14="http://schemas.microsoft.com/office/powerpoint/2010/main" val="240825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4"/>
                                        </p:tgtEl>
                                        <p:attrNameLst>
                                          <p:attrName>style.visibility</p:attrName>
                                        </p:attrNameLst>
                                      </p:cBhvr>
                                      <p:to>
                                        <p:strVal val="visible"/>
                                      </p:to>
                                    </p:set>
                                  </p:childTnLst>
                                </p:cTn>
                              </p:par>
                              <p:par>
                                <p:cTn id="13" presetID="1" presetClass="entr" presetSubtype="0" fill="hold" grpId="2"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4"/>
                                        </p:tgtEl>
                                        <p:attrNameLst>
                                          <p:attrName>style.visibility</p:attrName>
                                        </p:attrNameLst>
                                      </p:cBhvr>
                                      <p:to>
                                        <p:strVal val="hidden"/>
                                      </p:to>
                                    </p:set>
                                  </p:childTnLst>
                                </p:cTn>
                              </p:par>
                            </p:childTnLst>
                          </p:cTn>
                        </p:par>
                        <p:par>
                          <p:cTn id="19" fill="hold">
                            <p:stCondLst>
                              <p:cond delay="0"/>
                            </p:stCondLst>
                            <p:childTnLst>
                              <p:par>
                                <p:cTn id="20" presetID="1" presetClass="exit" presetSubtype="0" fill="hold" nodeType="afterEffect">
                                  <p:stCondLst>
                                    <p:cond delay="0"/>
                                  </p:stCondLst>
                                  <p:childTnLst>
                                    <p:set>
                                      <p:cBhvr>
                                        <p:cTn id="21" dur="1" fill="hold">
                                          <p:stCondLst>
                                            <p:cond delay="0"/>
                                          </p:stCondLst>
                                        </p:cTn>
                                        <p:tgtEl>
                                          <p:spTgt spid="121"/>
                                        </p:tgtEl>
                                        <p:attrNameLst>
                                          <p:attrName>style.visibility</p:attrName>
                                        </p:attrNameLst>
                                      </p:cBhvr>
                                      <p:to>
                                        <p:strVal val="hidden"/>
                                      </p:to>
                                    </p:set>
                                  </p:childTnLst>
                                </p:cTn>
                              </p:par>
                              <p:par>
                                <p:cTn id="22" presetID="1" presetClass="exit" presetSubtype="0" fill="hold" grpId="4" nodeType="withEffect">
                                  <p:stCondLst>
                                    <p:cond delay="0"/>
                                  </p:stCondLst>
                                  <p:childTnLst>
                                    <p:set>
                                      <p:cBhvr>
                                        <p:cTn id="23" dur="1" fill="hold">
                                          <p:stCondLst>
                                            <p:cond delay="0"/>
                                          </p:stCondLst>
                                        </p:cTn>
                                        <p:tgtEl>
                                          <p:spTgt spid="15"/>
                                        </p:tgtEl>
                                        <p:attrNameLst>
                                          <p:attrName>style.visibility</p:attrName>
                                        </p:attrNameLst>
                                      </p:cBhvr>
                                      <p:to>
                                        <p:strVal val="hidden"/>
                                      </p:to>
                                    </p:set>
                                  </p:childTnLst>
                                </p:cTn>
                              </p:par>
                              <p:par>
                                <p:cTn id="24" presetID="1" presetClass="exit" presetSubtype="0" fill="hold" grpId="3" nodeType="withEffect">
                                  <p:stCondLst>
                                    <p:cond delay="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25000" decel="25000" fill="hold" nodeType="clickEffect">
                                  <p:stCondLst>
                                    <p:cond delay="100"/>
                                  </p:stCondLst>
                                  <p:childTnLst>
                                    <p:animMotion origin="layout" path="M -2.08333E-7 -3.7037E-7 L -0.21185 0.00023 " pathEditMode="relative" rAng="0" ptsTypes="AA">
                                      <p:cBhvr>
                                        <p:cTn id="29" dur="2000" fill="hold"/>
                                        <p:tgtEl>
                                          <p:spTgt spid="3"/>
                                        </p:tgtEl>
                                        <p:attrNameLst>
                                          <p:attrName>ppt_x</p:attrName>
                                          <p:attrName>ppt_y</p:attrName>
                                        </p:attrNameLst>
                                      </p:cBhvr>
                                      <p:rCtr x="-10599" y="0"/>
                                    </p:animMotion>
                                  </p:childTnLst>
                                </p:cTn>
                              </p:par>
                              <p:par>
                                <p:cTn id="30" presetID="1" presetClass="entr" presetSubtype="0" fill="hold" grpId="0" nodeType="withEffect">
                                  <p:stCondLst>
                                    <p:cond delay="500"/>
                                  </p:stCondLst>
                                  <p:childTnLst>
                                    <p:set>
                                      <p:cBhvr>
                                        <p:cTn id="31" dur="1" fill="hold">
                                          <p:stCondLst>
                                            <p:cond delay="0"/>
                                          </p:stCondLst>
                                        </p:cTn>
                                        <p:tgtEl>
                                          <p:spTgt spid="68"/>
                                        </p:tgtEl>
                                        <p:attrNameLst>
                                          <p:attrName>style.visibility</p:attrName>
                                        </p:attrNameLst>
                                      </p:cBhvr>
                                      <p:to>
                                        <p:strVal val="visible"/>
                                      </p:to>
                                    </p:set>
                                  </p:childTnLst>
                                </p:cTn>
                              </p:par>
                              <p:par>
                                <p:cTn id="32" presetID="1" presetClass="entr" presetSubtype="0" fill="hold" grpId="0" nodeType="withEffect">
                                  <p:stCondLst>
                                    <p:cond delay="500"/>
                                  </p:stCondLst>
                                  <p:childTnLst>
                                    <p:set>
                                      <p:cBhvr>
                                        <p:cTn id="33" dur="1" fill="hold">
                                          <p:stCondLst>
                                            <p:cond delay="0"/>
                                          </p:stCondLst>
                                        </p:cTn>
                                        <p:tgtEl>
                                          <p:spTgt spid="66"/>
                                        </p:tgtEl>
                                        <p:attrNameLst>
                                          <p:attrName>style.visibility</p:attrName>
                                        </p:attrNameLst>
                                      </p:cBhvr>
                                      <p:to>
                                        <p:strVal val="visible"/>
                                      </p:to>
                                    </p:set>
                                  </p:childTnLst>
                                </p:cTn>
                              </p:par>
                              <p:par>
                                <p:cTn id="34" presetID="42" presetClass="path" presetSubtype="0" accel="50000" decel="50000" fill="hold" nodeType="withEffect">
                                  <p:stCondLst>
                                    <p:cond delay="100"/>
                                  </p:stCondLst>
                                  <p:childTnLst>
                                    <p:animMotion origin="layout" path="M -6.25E-7 1.85185E-6 L 0.00274 0.87384 " pathEditMode="relative" rAng="0" ptsTypes="AA">
                                      <p:cBhvr>
                                        <p:cTn id="35" dur="2000" fill="hold"/>
                                        <p:tgtEl>
                                          <p:spTgt spid="73"/>
                                        </p:tgtEl>
                                        <p:attrNameLst>
                                          <p:attrName>ppt_x</p:attrName>
                                          <p:attrName>ppt_y</p:attrName>
                                        </p:attrNameLst>
                                      </p:cBhvr>
                                      <p:rCtr x="130" y="43704"/>
                                    </p:animMotion>
                                  </p:childTnLst>
                                </p:cTn>
                              </p:par>
                            </p:childTnLst>
                          </p:cTn>
                        </p:par>
                        <p:par>
                          <p:cTn id="36" fill="hold">
                            <p:stCondLst>
                              <p:cond delay="2100"/>
                            </p:stCondLst>
                            <p:childTnLst>
                              <p:par>
                                <p:cTn id="37" presetID="1" presetClass="entr" presetSubtype="0" fill="hold" nodeType="after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4.58333E-6 2.77556E-17 L 0.35716 0.00324 " pathEditMode="relative" rAng="0" ptsTypes="AA">
                                      <p:cBhvr>
                                        <p:cTn id="42" dur="2000" fill="hold"/>
                                        <p:tgtEl>
                                          <p:spTgt spid="68"/>
                                        </p:tgtEl>
                                        <p:attrNameLst>
                                          <p:attrName>ppt_x</p:attrName>
                                          <p:attrName>ppt_y</p:attrName>
                                        </p:attrNameLst>
                                      </p:cBhvr>
                                      <p:rCtr x="17852" y="162"/>
                                    </p:animMotion>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1" nodeType="clickEffect">
                                  <p:stCondLst>
                                    <p:cond delay="0"/>
                                  </p:stCondLst>
                                  <p:childTnLst>
                                    <p:animMotion origin="layout" path="M 0 0 L 0 0.25 E" pathEditMode="relative" ptsTypes="">
                                      <p:cBhvr>
                                        <p:cTn id="46" dur="2000" fill="hold"/>
                                        <p:tgtEl>
                                          <p:spTgt spid="66"/>
                                        </p:tgtEl>
                                        <p:attrNameLst>
                                          <p:attrName>ppt_x</p:attrName>
                                          <p:attrName>ppt_y</p:attrName>
                                        </p:attrNameLst>
                                      </p:cBhvr>
                                    </p:animMotion>
                                  </p:childTnLst>
                                </p:cTn>
                              </p:par>
                            </p:childTnLst>
                          </p:cTn>
                        </p:par>
                        <p:par>
                          <p:cTn id="47" fill="hold">
                            <p:stCondLst>
                              <p:cond delay="2000"/>
                            </p:stCondLst>
                            <p:childTnLst>
                              <p:par>
                                <p:cTn id="48" presetID="1" presetClass="entr" presetSubtype="0" fill="hold" nodeType="afterEffect">
                                  <p:stCondLst>
                                    <p:cond delay="0"/>
                                  </p:stCondLst>
                                  <p:childTnLst>
                                    <p:set>
                                      <p:cBhvr>
                                        <p:cTn id="49" dur="1" fill="hold">
                                          <p:stCondLst>
                                            <p:cond delay="0"/>
                                          </p:stCondLst>
                                        </p:cTn>
                                        <p:tgtEl>
                                          <p:spTgt spid="9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nodeType="clickEffect">
                                  <p:stCondLst>
                                    <p:cond delay="0"/>
                                  </p:stCondLst>
                                  <p:childTnLst>
                                    <p:animMotion origin="layout" path="M -0.19974 0.01597 L -0.47838 0.01551 " pathEditMode="relative" rAng="0" ptsTypes="AA">
                                      <p:cBhvr>
                                        <p:cTn id="53" dur="2000" fill="hold"/>
                                        <p:tgtEl>
                                          <p:spTgt spid="74"/>
                                        </p:tgtEl>
                                        <p:attrNameLst>
                                          <p:attrName>ppt_x</p:attrName>
                                          <p:attrName>ppt_y</p:attrName>
                                        </p:attrNameLst>
                                      </p:cBhvr>
                                      <p:rCtr x="-13932" y="-23"/>
                                    </p:animMotion>
                                  </p:childTnLst>
                                </p:cTn>
                              </p:par>
                              <p:par>
                                <p:cTn id="54" presetID="1" presetClass="exit" presetSubtype="0" fill="hold" nodeType="withEffect">
                                  <p:stCondLst>
                                    <p:cond delay="0"/>
                                  </p:stCondLst>
                                  <p:childTnLst>
                                    <p:set>
                                      <p:cBhvr>
                                        <p:cTn id="55" dur="1" fill="hold">
                                          <p:stCondLst>
                                            <p:cond delay="0"/>
                                          </p:stCondLst>
                                        </p:cTn>
                                        <p:tgtEl>
                                          <p:spTgt spid="93"/>
                                        </p:tgtEl>
                                        <p:attrNameLst>
                                          <p:attrName>style.visibility</p:attrName>
                                        </p:attrNameLst>
                                      </p:cBhvr>
                                      <p:to>
                                        <p:strVal val="hidden"/>
                                      </p:to>
                                    </p:set>
                                  </p:childTnLst>
                                </p:cTn>
                              </p:par>
                            </p:childTnLst>
                          </p:cTn>
                        </p:par>
                        <p:par>
                          <p:cTn id="56" fill="hold">
                            <p:stCondLst>
                              <p:cond delay="2000"/>
                            </p:stCondLst>
                            <p:childTnLst>
                              <p:par>
                                <p:cTn id="57" presetID="1" presetClass="entr" presetSubtype="0" fill="hold" nodeType="afterEffect">
                                  <p:stCondLst>
                                    <p:cond delay="0"/>
                                  </p:stCondLst>
                                  <p:childTnLst>
                                    <p:set>
                                      <p:cBhvr>
                                        <p:cTn id="58" dur="1" fill="hold">
                                          <p:stCondLst>
                                            <p:cond delay="0"/>
                                          </p:stCondLst>
                                        </p:cTn>
                                        <p:tgtEl>
                                          <p:spTgt spid="95"/>
                                        </p:tgtEl>
                                        <p:attrNameLst>
                                          <p:attrName>style.visibility</p:attrName>
                                        </p:attrNameLst>
                                      </p:cBhvr>
                                      <p:to>
                                        <p:strVal val="visible"/>
                                      </p:to>
                                    </p:set>
                                  </p:childTnLst>
                                </p:cTn>
                              </p:par>
                              <p:par>
                                <p:cTn id="59" presetID="42" presetClass="path" presetSubtype="0" accel="50000" decel="50000" fill="hold" nodeType="withEffect">
                                  <p:stCondLst>
                                    <p:cond delay="0"/>
                                  </p:stCondLst>
                                  <p:childTnLst>
                                    <p:animMotion origin="layout" path="M -3.33333E-6 -4.81481E-6 L 0.20808 -0.003 " pathEditMode="relative" rAng="0" ptsTypes="AA">
                                      <p:cBhvr>
                                        <p:cTn id="60" dur="2000" fill="hold"/>
                                        <p:tgtEl>
                                          <p:spTgt spid="91"/>
                                        </p:tgtEl>
                                        <p:attrNameLst>
                                          <p:attrName>ppt_x</p:attrName>
                                          <p:attrName>ppt_y</p:attrName>
                                        </p:attrNameLst>
                                      </p:cBhvr>
                                      <p:rCtr x="10404" y="-162"/>
                                    </p:animMotion>
                                  </p:childTnLst>
                                </p:cTn>
                              </p:par>
                              <p:par>
                                <p:cTn id="61" presetID="6" presetClass="emph" presetSubtype="0" fill="hold" nodeType="withEffect">
                                  <p:stCondLst>
                                    <p:cond delay="0"/>
                                  </p:stCondLst>
                                  <p:childTnLst>
                                    <p:animScale>
                                      <p:cBhvr>
                                        <p:cTn id="62" dur="2000" fill="hold"/>
                                        <p:tgtEl>
                                          <p:spTgt spid="91"/>
                                        </p:tgtEl>
                                      </p:cBhvr>
                                      <p:by x="75000" y="75000"/>
                                    </p:animScale>
                                  </p:childTnLst>
                                </p:cTn>
                              </p:par>
                            </p:childTnLst>
                          </p:cTn>
                        </p:par>
                        <p:par>
                          <p:cTn id="63" fill="hold">
                            <p:stCondLst>
                              <p:cond delay="4000"/>
                            </p:stCondLst>
                            <p:childTnLst>
                              <p:par>
                                <p:cTn id="64" presetID="1" presetClass="entr" presetSubtype="0" fill="hold" nodeType="afterEffect">
                                  <p:stCondLst>
                                    <p:cond delay="0"/>
                                  </p:stCondLst>
                                  <p:childTnLst>
                                    <p:set>
                                      <p:cBhvr>
                                        <p:cTn id="65" dur="1" fill="hold">
                                          <p:stCondLst>
                                            <p:cond delay="0"/>
                                          </p:stCondLst>
                                        </p:cTn>
                                        <p:tgtEl>
                                          <p:spTgt spid="124"/>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3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97"/>
                                        </p:tgtEl>
                                        <p:attrNameLst>
                                          <p:attrName>style.visibility</p:attrName>
                                        </p:attrNameLst>
                                      </p:cBhvr>
                                      <p:to>
                                        <p:strVal val="visible"/>
                                      </p:to>
                                    </p:set>
                                  </p:childTnLst>
                                </p:cTn>
                              </p:par>
                              <p:par>
                                <p:cTn id="76" presetID="1" presetClass="exit" presetSubtype="0" fill="hold" nodeType="withEffect">
                                  <p:stCondLst>
                                    <p:cond delay="0"/>
                                  </p:stCondLst>
                                  <p:childTnLst>
                                    <p:set>
                                      <p:cBhvr>
                                        <p:cTn id="77" dur="1" fill="hold">
                                          <p:stCondLst>
                                            <p:cond delay="0"/>
                                          </p:stCondLst>
                                        </p:cTn>
                                        <p:tgtEl>
                                          <p:spTgt spid="95"/>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124"/>
                                        </p:tgtEl>
                                        <p:attrNameLst>
                                          <p:attrName>style.visibility</p:attrName>
                                        </p:attrNameLst>
                                      </p:cBhvr>
                                      <p:to>
                                        <p:strVal val="hidden"/>
                                      </p:to>
                                    </p:set>
                                  </p:childTnLst>
                                </p:cTn>
                              </p:par>
                              <p:par>
                                <p:cTn id="80" presetID="1" presetClass="exit" presetSubtype="0" fill="hold" grpId="3" nodeType="withEffect">
                                  <p:stCondLst>
                                    <p:cond delay="0"/>
                                  </p:stCondLst>
                                  <p:childTnLst>
                                    <p:set>
                                      <p:cBhvr>
                                        <p:cTn id="81" dur="1" fill="hold">
                                          <p:stCondLst>
                                            <p:cond delay="0"/>
                                          </p:stCondLst>
                                        </p:cTn>
                                        <p:tgtEl>
                                          <p:spTgt spid="15"/>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132"/>
                                        </p:tgtEl>
                                        <p:attrNameLst>
                                          <p:attrName>style.visibility</p:attrName>
                                        </p:attrNameLst>
                                      </p:cBhvr>
                                      <p:to>
                                        <p:strVal val="hidden"/>
                                      </p:to>
                                    </p:set>
                                  </p:childTnLst>
                                </p:cTn>
                              </p:par>
                              <p:par>
                                <p:cTn id="84" presetID="1" presetClass="exit" presetSubtype="0" fill="hold" grpId="4" nodeType="withEffect">
                                  <p:stCondLst>
                                    <p:cond delay="0"/>
                                  </p:stCondLst>
                                  <p:childTnLst>
                                    <p:set>
                                      <p:cBhvr>
                                        <p:cTn id="85"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P spid="66" grpId="0" animBg="1"/>
      <p:bldP spid="66" grpId="1" animBg="1"/>
      <p:bldP spid="15" grpId="0" animBg="1"/>
      <p:bldP spid="15" grpId="3" animBg="1"/>
      <p:bldP spid="15" grpId="4" animBg="1"/>
      <p:bldP spid="5" grpId="0" animBg="1"/>
      <p:bldP spid="5" grpId="2" animBg="1"/>
      <p:bldP spid="5" grpId="3" animBg="1"/>
      <p:bldP spid="5" grpId="4" animBg="1"/>
      <p:bldP spid="132" grpId="0"/>
      <p:bldP spid="13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B0D6A4E-2540-4367-9319-C50DABB9D98E}"/>
              </a:ext>
            </a:extLst>
          </p:cNvPr>
          <p:cNvSpPr/>
          <p:nvPr/>
        </p:nvSpPr>
        <p:spPr>
          <a:xfrm>
            <a:off x="11854847" y="-127015"/>
            <a:ext cx="568381" cy="397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E47EB8-2AEB-A053-E01C-5F6DF8D39585}"/>
              </a:ext>
            </a:extLst>
          </p:cNvPr>
          <p:cNvSpPr>
            <a:spLocks noGrp="1"/>
          </p:cNvSpPr>
          <p:nvPr>
            <p:ph type="title"/>
          </p:nvPr>
        </p:nvSpPr>
        <p:spPr/>
        <p:txBody>
          <a:bodyPr/>
          <a:lstStyle/>
          <a:p>
            <a:r>
              <a:rPr lang="en-US" dirty="0">
                <a:cs typeface="Calibri Light"/>
              </a:rPr>
              <a:t>Data Sourcing</a:t>
            </a:r>
            <a:endParaRPr lang="en-US" dirty="0"/>
          </a:p>
        </p:txBody>
      </p:sp>
      <p:sp>
        <p:nvSpPr>
          <p:cNvPr id="3" name="Content Placeholder 2">
            <a:extLst>
              <a:ext uri="{FF2B5EF4-FFF2-40B4-BE49-F238E27FC236}">
                <a16:creationId xmlns:a16="http://schemas.microsoft.com/office/drawing/2014/main" id="{58E60704-F61A-3565-FF7A-3FB2C32EA055}"/>
              </a:ext>
            </a:extLst>
          </p:cNvPr>
          <p:cNvSpPr>
            <a:spLocks noGrp="1"/>
          </p:cNvSpPr>
          <p:nvPr>
            <p:ph idx="1"/>
          </p:nvPr>
        </p:nvSpPr>
        <p:spPr/>
        <p:txBody>
          <a:bodyPr/>
          <a:lstStyle/>
          <a:p>
            <a:r>
              <a:rPr lang="en-US" dirty="0"/>
              <a:t>Generate “bready” recipes</a:t>
            </a:r>
          </a:p>
          <a:p>
            <a:pPr lvl="1"/>
            <a:r>
              <a:rPr lang="en-US" dirty="0"/>
              <a:t>Ingredient scaling based on amount of yeast</a:t>
            </a:r>
          </a:p>
          <a:p>
            <a:pPr lvl="1"/>
            <a:r>
              <a:rPr lang="en-US" dirty="0"/>
              <a:t>Group ingredients based on function</a:t>
            </a:r>
          </a:p>
        </p:txBody>
      </p:sp>
      <p:grpSp>
        <p:nvGrpSpPr>
          <p:cNvPr id="21" name="Group 20">
            <a:extLst>
              <a:ext uri="{FF2B5EF4-FFF2-40B4-BE49-F238E27FC236}">
                <a16:creationId xmlns:a16="http://schemas.microsoft.com/office/drawing/2014/main" id="{0D0339C8-AE16-4C47-AB39-74F77F7ABE7C}"/>
              </a:ext>
            </a:extLst>
          </p:cNvPr>
          <p:cNvGrpSpPr/>
          <p:nvPr/>
        </p:nvGrpSpPr>
        <p:grpSpPr>
          <a:xfrm>
            <a:off x="661979" y="6956966"/>
            <a:ext cx="1189522" cy="3287975"/>
            <a:chOff x="661979" y="3078141"/>
            <a:chExt cx="1189522" cy="3287975"/>
          </a:xfrm>
        </p:grpSpPr>
        <p:sp>
          <p:nvSpPr>
            <p:cNvPr id="22" name="Rectangle 21">
              <a:extLst>
                <a:ext uri="{FF2B5EF4-FFF2-40B4-BE49-F238E27FC236}">
                  <a16:creationId xmlns:a16="http://schemas.microsoft.com/office/drawing/2014/main" id="{E5891F98-6829-462F-8A1E-84BE2E4B1ED4}"/>
                </a:ext>
              </a:extLst>
            </p:cNvPr>
            <p:cNvSpPr/>
            <p:nvPr/>
          </p:nvSpPr>
          <p:spPr>
            <a:xfrm flipH="1">
              <a:off x="1305883" y="3434560"/>
              <a:ext cx="371192" cy="29315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2B620E03-D76B-456A-96D1-F31B92AED8A4}"/>
                </a:ext>
              </a:extLst>
            </p:cNvPr>
            <p:cNvSpPr/>
            <p:nvPr/>
          </p:nvSpPr>
          <p:spPr>
            <a:xfrm flipV="1">
              <a:off x="1311275" y="3447472"/>
              <a:ext cx="346076" cy="289617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7667E52-EB60-454A-938C-185F67C9E99F}"/>
                </a:ext>
              </a:extLst>
            </p:cNvPr>
            <p:cNvSpPr/>
            <p:nvPr/>
          </p:nvSpPr>
          <p:spPr>
            <a:xfrm>
              <a:off x="1291838" y="3429000"/>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4AEE9CA7-AB4A-4AAA-919A-98031AE866BC}"/>
                </a:ext>
              </a:extLst>
            </p:cNvPr>
            <p:cNvCxnSpPr>
              <a:cxnSpLocks/>
            </p:cNvCxnSpPr>
            <p:nvPr/>
          </p:nvCxnSpPr>
          <p:spPr>
            <a:xfrm>
              <a:off x="661979" y="3426966"/>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ED30821-FE6F-4863-90B0-4D235B8AF03C}"/>
                </a:ext>
              </a:extLst>
            </p:cNvPr>
            <p:cNvSpPr txBox="1"/>
            <p:nvPr/>
          </p:nvSpPr>
          <p:spPr>
            <a:xfrm>
              <a:off x="1180997" y="3078141"/>
              <a:ext cx="670504" cy="369332"/>
            </a:xfrm>
            <a:prstGeom prst="rect">
              <a:avLst/>
            </a:prstGeom>
            <a:noFill/>
          </p:spPr>
          <p:txBody>
            <a:bodyPr wrap="none" rtlCol="0">
              <a:spAutoFit/>
            </a:bodyPr>
            <a:lstStyle/>
            <a:p>
              <a:pPr algn="r"/>
              <a:r>
                <a:rPr lang="en-US" dirty="0"/>
                <a:t>Yeast</a:t>
              </a:r>
            </a:p>
          </p:txBody>
        </p:sp>
        <p:sp>
          <p:nvSpPr>
            <p:cNvPr id="27" name="TextBox 26">
              <a:extLst>
                <a:ext uri="{FF2B5EF4-FFF2-40B4-BE49-F238E27FC236}">
                  <a16:creationId xmlns:a16="http://schemas.microsoft.com/office/drawing/2014/main" id="{9A7F0E4A-F9A8-47BF-8B5F-E7D32C02B0F5}"/>
                </a:ext>
              </a:extLst>
            </p:cNvPr>
            <p:cNvSpPr txBox="1"/>
            <p:nvPr/>
          </p:nvSpPr>
          <p:spPr>
            <a:xfrm>
              <a:off x="731399" y="3421084"/>
              <a:ext cx="527709" cy="369332"/>
            </a:xfrm>
            <a:prstGeom prst="rect">
              <a:avLst/>
            </a:prstGeom>
            <a:noFill/>
          </p:spPr>
          <p:txBody>
            <a:bodyPr wrap="none" rtlCol="0">
              <a:spAutoFit/>
            </a:bodyPr>
            <a:lstStyle/>
            <a:p>
              <a:pPr algn="r"/>
              <a:r>
                <a:rPr lang="en-US" dirty="0"/>
                <a:t>15g</a:t>
              </a:r>
            </a:p>
          </p:txBody>
        </p:sp>
        <p:sp>
          <p:nvSpPr>
            <p:cNvPr id="28" name="TextBox 27">
              <a:extLst>
                <a:ext uri="{FF2B5EF4-FFF2-40B4-BE49-F238E27FC236}">
                  <a16:creationId xmlns:a16="http://schemas.microsoft.com/office/drawing/2014/main" id="{6138DC5E-7D8D-4983-BC1B-A4ED0181A097}"/>
                </a:ext>
              </a:extLst>
            </p:cNvPr>
            <p:cNvSpPr txBox="1"/>
            <p:nvPr/>
          </p:nvSpPr>
          <p:spPr>
            <a:xfrm>
              <a:off x="673691" y="5974317"/>
              <a:ext cx="585417" cy="369332"/>
            </a:xfrm>
            <a:prstGeom prst="rect">
              <a:avLst/>
            </a:prstGeom>
            <a:noFill/>
          </p:spPr>
          <p:txBody>
            <a:bodyPr wrap="none" rtlCol="0">
              <a:spAutoFit/>
            </a:bodyPr>
            <a:lstStyle/>
            <a:p>
              <a:pPr algn="r"/>
              <a:r>
                <a:rPr lang="en-US" dirty="0"/>
                <a:t>2.5g</a:t>
              </a:r>
            </a:p>
          </p:txBody>
        </p:sp>
        <p:cxnSp>
          <p:nvCxnSpPr>
            <p:cNvPr id="29" name="Straight Arrow Connector 28">
              <a:extLst>
                <a:ext uri="{FF2B5EF4-FFF2-40B4-BE49-F238E27FC236}">
                  <a16:creationId xmlns:a16="http://schemas.microsoft.com/office/drawing/2014/main" id="{2BDC9992-9B0E-4149-928C-1258F092004A}"/>
                </a:ext>
              </a:extLst>
            </p:cNvPr>
            <p:cNvCxnSpPr>
              <a:cxnSpLocks/>
            </p:cNvCxnSpPr>
            <p:nvPr/>
          </p:nvCxnSpPr>
          <p:spPr>
            <a:xfrm>
              <a:off x="661979" y="6337767"/>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1A0C636A-50D0-4D15-B28A-932E9EC289E3}"/>
              </a:ext>
            </a:extLst>
          </p:cNvPr>
          <p:cNvGrpSpPr/>
          <p:nvPr/>
        </p:nvGrpSpPr>
        <p:grpSpPr>
          <a:xfrm>
            <a:off x="1911638" y="6956966"/>
            <a:ext cx="5378354" cy="3785289"/>
            <a:chOff x="1911638" y="6956966"/>
            <a:chExt cx="5378354" cy="3785289"/>
          </a:xfrm>
        </p:grpSpPr>
        <p:grpSp>
          <p:nvGrpSpPr>
            <p:cNvPr id="30" name="Group 29">
              <a:extLst>
                <a:ext uri="{FF2B5EF4-FFF2-40B4-BE49-F238E27FC236}">
                  <a16:creationId xmlns:a16="http://schemas.microsoft.com/office/drawing/2014/main" id="{C67F4232-C541-4662-8192-01599EA2FCAD}"/>
                </a:ext>
              </a:extLst>
            </p:cNvPr>
            <p:cNvGrpSpPr/>
            <p:nvPr/>
          </p:nvGrpSpPr>
          <p:grpSpPr>
            <a:xfrm>
              <a:off x="1911638" y="6956966"/>
              <a:ext cx="1321412" cy="3785289"/>
              <a:chOff x="1911638" y="3078141"/>
              <a:chExt cx="1321412" cy="3785289"/>
            </a:xfrm>
          </p:grpSpPr>
          <p:sp>
            <p:nvSpPr>
              <p:cNvPr id="31" name="Rectangle 30">
                <a:extLst>
                  <a:ext uri="{FF2B5EF4-FFF2-40B4-BE49-F238E27FC236}">
                    <a16:creationId xmlns:a16="http://schemas.microsoft.com/office/drawing/2014/main" id="{1A39BBAF-274D-4CAA-89C9-E88C897397D0}"/>
                  </a:ext>
                </a:extLst>
              </p:cNvPr>
              <p:cNvSpPr/>
              <p:nvPr/>
            </p:nvSpPr>
            <p:spPr>
              <a:xfrm flipH="1">
                <a:off x="2676423" y="3436435"/>
                <a:ext cx="353856" cy="29260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6A63E37-B576-4E19-A663-1D92EACA621E}"/>
                  </a:ext>
                </a:extLst>
              </p:cNvPr>
              <p:cNvSpPr/>
              <p:nvPr/>
            </p:nvSpPr>
            <p:spPr>
              <a:xfrm>
                <a:off x="2863772" y="5776338"/>
                <a:ext cx="166508" cy="5787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538AE59-24FC-41E6-B7D6-4A7FA36DB9D0}"/>
                  </a:ext>
                </a:extLst>
              </p:cNvPr>
              <p:cNvSpPr/>
              <p:nvPr/>
            </p:nvSpPr>
            <p:spPr>
              <a:xfrm>
                <a:off x="2668687" y="3447472"/>
                <a:ext cx="187497" cy="262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C5ED97F-7AFA-4138-A9C6-D3D91C12F188}"/>
                  </a:ext>
                </a:extLst>
              </p:cNvPr>
              <p:cNvSpPr/>
              <p:nvPr/>
            </p:nvSpPr>
            <p:spPr>
              <a:xfrm>
                <a:off x="2664456" y="3437323"/>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TextBox 34">
                <a:extLst>
                  <a:ext uri="{FF2B5EF4-FFF2-40B4-BE49-F238E27FC236}">
                    <a16:creationId xmlns:a16="http://schemas.microsoft.com/office/drawing/2014/main" id="{7F99CEDD-8D49-4516-B6A4-724C50AA9349}"/>
                  </a:ext>
                </a:extLst>
              </p:cNvPr>
              <p:cNvSpPr txBox="1"/>
              <p:nvPr/>
            </p:nvSpPr>
            <p:spPr>
              <a:xfrm>
                <a:off x="2479319" y="3078141"/>
                <a:ext cx="753731" cy="369332"/>
              </a:xfrm>
              <a:prstGeom prst="rect">
                <a:avLst/>
              </a:prstGeom>
              <a:noFill/>
            </p:spPr>
            <p:txBody>
              <a:bodyPr wrap="none" rtlCol="0">
                <a:spAutoFit/>
              </a:bodyPr>
              <a:lstStyle/>
              <a:p>
                <a:pPr algn="ctr"/>
                <a:r>
                  <a:rPr lang="en-US" dirty="0"/>
                  <a:t>Liquid</a:t>
                </a:r>
              </a:p>
            </p:txBody>
          </p:sp>
          <p:cxnSp>
            <p:nvCxnSpPr>
              <p:cNvPr id="36" name="Straight Arrow Connector 35">
                <a:extLst>
                  <a:ext uri="{FF2B5EF4-FFF2-40B4-BE49-F238E27FC236}">
                    <a16:creationId xmlns:a16="http://schemas.microsoft.com/office/drawing/2014/main" id="{366E10DB-659E-4F27-A891-2E721E9D6F8C}"/>
                  </a:ext>
                </a:extLst>
              </p:cNvPr>
              <p:cNvCxnSpPr>
                <a:cxnSpLocks/>
              </p:cNvCxnSpPr>
              <p:nvPr/>
            </p:nvCxnSpPr>
            <p:spPr>
              <a:xfrm>
                <a:off x="2036398" y="4602207"/>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BA32AD6-9EF8-4EC5-9DC9-F7AC236AA522}"/>
                  </a:ext>
                </a:extLst>
              </p:cNvPr>
              <p:cNvCxnSpPr>
                <a:cxnSpLocks/>
              </p:cNvCxnSpPr>
              <p:nvPr/>
            </p:nvCxnSpPr>
            <p:spPr>
              <a:xfrm>
                <a:off x="2034560" y="5923568"/>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F5513BF-2BFC-4522-BD0B-4752EBA6B0D6}"/>
                  </a:ext>
                </a:extLst>
              </p:cNvPr>
              <p:cNvCxnSpPr>
                <a:cxnSpLocks/>
              </p:cNvCxnSpPr>
              <p:nvPr/>
            </p:nvCxnSpPr>
            <p:spPr>
              <a:xfrm>
                <a:off x="2034559" y="6217099"/>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C398D25-BB2C-4429-9AE4-839E62618F33}"/>
                  </a:ext>
                </a:extLst>
              </p:cNvPr>
              <p:cNvSpPr txBox="1"/>
              <p:nvPr/>
            </p:nvSpPr>
            <p:spPr>
              <a:xfrm>
                <a:off x="1917658" y="3995670"/>
                <a:ext cx="760400" cy="646331"/>
              </a:xfrm>
              <a:prstGeom prst="rect">
                <a:avLst/>
              </a:prstGeom>
              <a:noFill/>
            </p:spPr>
            <p:txBody>
              <a:bodyPr wrap="none" rtlCol="0">
                <a:spAutoFit/>
              </a:bodyPr>
              <a:lstStyle/>
              <a:p>
                <a:pPr algn="r"/>
                <a:r>
                  <a:rPr lang="en-US" dirty="0"/>
                  <a:t>Water</a:t>
                </a:r>
              </a:p>
              <a:p>
                <a:pPr algn="r"/>
                <a:r>
                  <a:rPr lang="en-US" dirty="0"/>
                  <a:t>80%</a:t>
                </a:r>
              </a:p>
            </p:txBody>
          </p:sp>
          <p:sp>
            <p:nvSpPr>
              <p:cNvPr id="40" name="TextBox 39">
                <a:extLst>
                  <a:ext uri="{FF2B5EF4-FFF2-40B4-BE49-F238E27FC236}">
                    <a16:creationId xmlns:a16="http://schemas.microsoft.com/office/drawing/2014/main" id="{C53EB289-36C3-4E97-9B16-55B164AB18E6}"/>
                  </a:ext>
                </a:extLst>
              </p:cNvPr>
              <p:cNvSpPr txBox="1"/>
              <p:nvPr/>
            </p:nvSpPr>
            <p:spPr>
              <a:xfrm>
                <a:off x="1935419" y="5306869"/>
                <a:ext cx="724878" cy="646331"/>
              </a:xfrm>
              <a:prstGeom prst="rect">
                <a:avLst/>
              </a:prstGeom>
              <a:noFill/>
            </p:spPr>
            <p:txBody>
              <a:bodyPr wrap="none" rtlCol="0">
                <a:spAutoFit/>
              </a:bodyPr>
              <a:lstStyle/>
              <a:p>
                <a:pPr algn="r"/>
                <a:r>
                  <a:rPr lang="en-US" dirty="0"/>
                  <a:t>Both </a:t>
                </a:r>
              </a:p>
              <a:p>
                <a:pPr algn="r"/>
                <a:r>
                  <a:rPr lang="en-US" dirty="0"/>
                  <a:t>(10%)</a:t>
                </a:r>
              </a:p>
            </p:txBody>
          </p:sp>
          <p:sp>
            <p:nvSpPr>
              <p:cNvPr id="41" name="TextBox 40">
                <a:extLst>
                  <a:ext uri="{FF2B5EF4-FFF2-40B4-BE49-F238E27FC236}">
                    <a16:creationId xmlns:a16="http://schemas.microsoft.com/office/drawing/2014/main" id="{B04C1698-7DA1-48FD-BBFC-026A295F79B6}"/>
                  </a:ext>
                </a:extLst>
              </p:cNvPr>
              <p:cNvSpPr txBox="1"/>
              <p:nvPr/>
            </p:nvSpPr>
            <p:spPr>
              <a:xfrm>
                <a:off x="1911638" y="6217099"/>
                <a:ext cx="724878" cy="646331"/>
              </a:xfrm>
              <a:prstGeom prst="rect">
                <a:avLst/>
              </a:prstGeom>
              <a:noFill/>
            </p:spPr>
            <p:txBody>
              <a:bodyPr wrap="none" rtlCol="0">
                <a:spAutoFit/>
              </a:bodyPr>
              <a:lstStyle/>
              <a:p>
                <a:pPr algn="r"/>
                <a:r>
                  <a:rPr lang="en-US" dirty="0"/>
                  <a:t>Milk</a:t>
                </a:r>
              </a:p>
              <a:p>
                <a:pPr algn="r"/>
                <a:r>
                  <a:rPr lang="en-US" dirty="0"/>
                  <a:t>(10%)</a:t>
                </a:r>
              </a:p>
            </p:txBody>
          </p:sp>
        </p:grpSp>
        <p:grpSp>
          <p:nvGrpSpPr>
            <p:cNvPr id="42" name="Group 41">
              <a:extLst>
                <a:ext uri="{FF2B5EF4-FFF2-40B4-BE49-F238E27FC236}">
                  <a16:creationId xmlns:a16="http://schemas.microsoft.com/office/drawing/2014/main" id="{D45AE8AE-D88E-4FB5-8EA2-D1F241BE6D6B}"/>
                </a:ext>
              </a:extLst>
            </p:cNvPr>
            <p:cNvGrpSpPr/>
            <p:nvPr/>
          </p:nvGrpSpPr>
          <p:grpSpPr>
            <a:xfrm>
              <a:off x="3058306" y="6956966"/>
              <a:ext cx="1504081" cy="3736728"/>
              <a:chOff x="3058306" y="3078141"/>
              <a:chExt cx="1504081" cy="3736728"/>
            </a:xfrm>
          </p:grpSpPr>
          <p:sp>
            <p:nvSpPr>
              <p:cNvPr id="43" name="Rectangle 42">
                <a:extLst>
                  <a:ext uri="{FF2B5EF4-FFF2-40B4-BE49-F238E27FC236}">
                    <a16:creationId xmlns:a16="http://schemas.microsoft.com/office/drawing/2014/main" id="{0262D60F-B4D3-41F1-9C60-53BB558C1734}"/>
                  </a:ext>
                </a:extLst>
              </p:cNvPr>
              <p:cNvSpPr/>
              <p:nvPr/>
            </p:nvSpPr>
            <p:spPr>
              <a:xfrm flipH="1">
                <a:off x="4054925" y="3434560"/>
                <a:ext cx="344634" cy="29315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F6F0BFA-444F-4546-A56E-2586C87BF328}"/>
                  </a:ext>
                </a:extLst>
              </p:cNvPr>
              <p:cNvSpPr txBox="1"/>
              <p:nvPr/>
            </p:nvSpPr>
            <p:spPr>
              <a:xfrm>
                <a:off x="3895217" y="3078141"/>
                <a:ext cx="667170" cy="369332"/>
              </a:xfrm>
              <a:prstGeom prst="rect">
                <a:avLst/>
              </a:prstGeom>
              <a:noFill/>
            </p:spPr>
            <p:txBody>
              <a:bodyPr wrap="none" rtlCol="0">
                <a:spAutoFit/>
              </a:bodyPr>
              <a:lstStyle/>
              <a:p>
                <a:pPr algn="ctr"/>
                <a:r>
                  <a:rPr lang="en-US" dirty="0"/>
                  <a:t>Flour</a:t>
                </a:r>
              </a:p>
            </p:txBody>
          </p:sp>
          <p:cxnSp>
            <p:nvCxnSpPr>
              <p:cNvPr id="45" name="Straight Arrow Connector 44">
                <a:extLst>
                  <a:ext uri="{FF2B5EF4-FFF2-40B4-BE49-F238E27FC236}">
                    <a16:creationId xmlns:a16="http://schemas.microsoft.com/office/drawing/2014/main" id="{D48E563E-36B8-4D6E-A4D7-968EE032223D}"/>
                  </a:ext>
                </a:extLst>
              </p:cNvPr>
              <p:cNvCxnSpPr>
                <a:cxnSpLocks/>
              </p:cNvCxnSpPr>
              <p:nvPr/>
            </p:nvCxnSpPr>
            <p:spPr>
              <a:xfrm>
                <a:off x="3439945" y="6217099"/>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783B347-B08B-4C29-9046-2A93CF0D8F23}"/>
                  </a:ext>
                </a:extLst>
              </p:cNvPr>
              <p:cNvCxnSpPr>
                <a:cxnSpLocks/>
              </p:cNvCxnSpPr>
              <p:nvPr/>
            </p:nvCxnSpPr>
            <p:spPr>
              <a:xfrm>
                <a:off x="3439945" y="5630034"/>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CCB69B6-9A33-4475-BDA6-DED93856F089}"/>
                  </a:ext>
                </a:extLst>
              </p:cNvPr>
              <p:cNvCxnSpPr>
                <a:cxnSpLocks/>
              </p:cNvCxnSpPr>
              <p:nvPr/>
            </p:nvCxnSpPr>
            <p:spPr>
              <a:xfrm>
                <a:off x="3439945" y="4310394"/>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2880D98E-762E-4B5F-A2B6-C1DADA4E8D81}"/>
                  </a:ext>
                </a:extLst>
              </p:cNvPr>
              <p:cNvSpPr/>
              <p:nvPr/>
            </p:nvSpPr>
            <p:spPr>
              <a:xfrm>
                <a:off x="4053146" y="3447470"/>
                <a:ext cx="109728" cy="17418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3A957B1-F217-46D5-BA8B-C07531471B83}"/>
                  </a:ext>
                </a:extLst>
              </p:cNvPr>
              <p:cNvSpPr/>
              <p:nvPr/>
            </p:nvSpPr>
            <p:spPr>
              <a:xfrm>
                <a:off x="4289831" y="6069872"/>
                <a:ext cx="109728" cy="2678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72873DD4-3FBA-4FCA-B16D-18D0CBF2840C}"/>
                  </a:ext>
                </a:extLst>
              </p:cNvPr>
              <p:cNvSpPr/>
              <p:nvPr/>
            </p:nvSpPr>
            <p:spPr>
              <a:xfrm>
                <a:off x="4171644" y="5189273"/>
                <a:ext cx="109728" cy="8805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07025AF-2DD7-41FD-A7AB-715D733FB31C}"/>
                  </a:ext>
                </a:extLst>
              </p:cNvPr>
              <p:cNvSpPr/>
              <p:nvPr/>
            </p:nvSpPr>
            <p:spPr>
              <a:xfrm>
                <a:off x="4037074" y="3429000"/>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TextBox 51">
                <a:extLst>
                  <a:ext uri="{FF2B5EF4-FFF2-40B4-BE49-F238E27FC236}">
                    <a16:creationId xmlns:a16="http://schemas.microsoft.com/office/drawing/2014/main" id="{9A260954-47D5-40AC-B244-655FE4254C69}"/>
                  </a:ext>
                </a:extLst>
              </p:cNvPr>
              <p:cNvSpPr txBox="1"/>
              <p:nvPr/>
            </p:nvSpPr>
            <p:spPr>
              <a:xfrm>
                <a:off x="3310358" y="3430014"/>
                <a:ext cx="734752" cy="923330"/>
              </a:xfrm>
              <a:prstGeom prst="rect">
                <a:avLst/>
              </a:prstGeom>
              <a:noFill/>
            </p:spPr>
            <p:txBody>
              <a:bodyPr wrap="none" rtlCol="0">
                <a:spAutoFit/>
              </a:bodyPr>
              <a:lstStyle/>
              <a:p>
                <a:pPr algn="r"/>
                <a:r>
                  <a:rPr lang="en-US" dirty="0"/>
                  <a:t>Bread</a:t>
                </a:r>
              </a:p>
              <a:p>
                <a:pPr algn="r"/>
                <a:r>
                  <a:rPr lang="en-US" dirty="0"/>
                  <a:t>Flour</a:t>
                </a:r>
              </a:p>
              <a:p>
                <a:pPr algn="r"/>
                <a:r>
                  <a:rPr lang="en-US" dirty="0"/>
                  <a:t>60%</a:t>
                </a:r>
              </a:p>
            </p:txBody>
          </p:sp>
          <p:sp>
            <p:nvSpPr>
              <p:cNvPr id="53" name="TextBox 52">
                <a:extLst>
                  <a:ext uri="{FF2B5EF4-FFF2-40B4-BE49-F238E27FC236}">
                    <a16:creationId xmlns:a16="http://schemas.microsoft.com/office/drawing/2014/main" id="{1E347614-B8B8-439D-8271-4F3A4D746F4F}"/>
                  </a:ext>
                </a:extLst>
              </p:cNvPr>
              <p:cNvSpPr txBox="1"/>
              <p:nvPr/>
            </p:nvSpPr>
            <p:spPr>
              <a:xfrm>
                <a:off x="3058306" y="4759607"/>
                <a:ext cx="976549" cy="923330"/>
              </a:xfrm>
              <a:prstGeom prst="rect">
                <a:avLst/>
              </a:prstGeom>
              <a:noFill/>
            </p:spPr>
            <p:txBody>
              <a:bodyPr wrap="none" rtlCol="0">
                <a:spAutoFit/>
              </a:bodyPr>
              <a:lstStyle/>
              <a:p>
                <a:pPr algn="r"/>
                <a:r>
                  <a:rPr lang="en-US" dirty="0"/>
                  <a:t>All </a:t>
                </a:r>
                <a:r>
                  <a:rPr lang="en-US" dirty="0" err="1"/>
                  <a:t>Purp</a:t>
                </a:r>
                <a:r>
                  <a:rPr lang="en-US" dirty="0"/>
                  <a:t>.</a:t>
                </a:r>
              </a:p>
              <a:p>
                <a:pPr algn="r"/>
                <a:r>
                  <a:rPr lang="en-US" dirty="0"/>
                  <a:t>Flour</a:t>
                </a:r>
              </a:p>
              <a:p>
                <a:pPr algn="r"/>
                <a:r>
                  <a:rPr lang="en-US" dirty="0"/>
                  <a:t>30%</a:t>
                </a:r>
              </a:p>
            </p:txBody>
          </p:sp>
          <p:sp>
            <p:nvSpPr>
              <p:cNvPr id="54" name="TextBox 53">
                <a:extLst>
                  <a:ext uri="{FF2B5EF4-FFF2-40B4-BE49-F238E27FC236}">
                    <a16:creationId xmlns:a16="http://schemas.microsoft.com/office/drawing/2014/main" id="{15BC0060-71A6-4566-B35B-51967DFC9937}"/>
                  </a:ext>
                </a:extLst>
              </p:cNvPr>
              <p:cNvSpPr txBox="1"/>
              <p:nvPr/>
            </p:nvSpPr>
            <p:spPr>
              <a:xfrm>
                <a:off x="3219161" y="5891539"/>
                <a:ext cx="812531" cy="923330"/>
              </a:xfrm>
              <a:prstGeom prst="rect">
                <a:avLst/>
              </a:prstGeom>
              <a:noFill/>
            </p:spPr>
            <p:txBody>
              <a:bodyPr wrap="none" rtlCol="0">
                <a:spAutoFit/>
              </a:bodyPr>
              <a:lstStyle/>
              <a:p>
                <a:pPr algn="r"/>
                <a:r>
                  <a:rPr lang="en-US" dirty="0"/>
                  <a:t>Wheat</a:t>
                </a:r>
              </a:p>
              <a:p>
                <a:pPr algn="r"/>
                <a:r>
                  <a:rPr lang="en-US" dirty="0"/>
                  <a:t>Flour</a:t>
                </a:r>
              </a:p>
              <a:p>
                <a:pPr algn="r"/>
                <a:r>
                  <a:rPr lang="en-US" dirty="0"/>
                  <a:t>10%</a:t>
                </a:r>
              </a:p>
            </p:txBody>
          </p:sp>
        </p:grpSp>
        <p:grpSp>
          <p:nvGrpSpPr>
            <p:cNvPr id="55" name="Group 54">
              <a:extLst>
                <a:ext uri="{FF2B5EF4-FFF2-40B4-BE49-F238E27FC236}">
                  <a16:creationId xmlns:a16="http://schemas.microsoft.com/office/drawing/2014/main" id="{1B52293A-74E6-46DD-A209-E4B76E9728CB}"/>
                </a:ext>
              </a:extLst>
            </p:cNvPr>
            <p:cNvGrpSpPr/>
            <p:nvPr/>
          </p:nvGrpSpPr>
          <p:grpSpPr>
            <a:xfrm>
              <a:off x="4619449" y="6956966"/>
              <a:ext cx="1361050" cy="3756116"/>
              <a:chOff x="4619449" y="3078141"/>
              <a:chExt cx="1361050" cy="3756116"/>
            </a:xfrm>
          </p:grpSpPr>
          <p:sp>
            <p:nvSpPr>
              <p:cNvPr id="56" name="Rectangle 55">
                <a:extLst>
                  <a:ext uri="{FF2B5EF4-FFF2-40B4-BE49-F238E27FC236}">
                    <a16:creationId xmlns:a16="http://schemas.microsoft.com/office/drawing/2014/main" id="{CDA2BB0C-CA6C-4850-8744-B6FEAB0F530E}"/>
                  </a:ext>
                </a:extLst>
              </p:cNvPr>
              <p:cNvSpPr/>
              <p:nvPr/>
            </p:nvSpPr>
            <p:spPr>
              <a:xfrm flipH="1">
                <a:off x="5409689" y="3427924"/>
                <a:ext cx="368221" cy="29345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6C4F97F1-B69C-40A3-AEF2-1801FEA0D8EB}"/>
                  </a:ext>
                </a:extLst>
              </p:cNvPr>
              <p:cNvSpPr txBox="1"/>
              <p:nvPr/>
            </p:nvSpPr>
            <p:spPr>
              <a:xfrm>
                <a:off x="5222342" y="3078141"/>
                <a:ext cx="758157" cy="369332"/>
              </a:xfrm>
              <a:prstGeom prst="rect">
                <a:avLst/>
              </a:prstGeom>
              <a:noFill/>
            </p:spPr>
            <p:txBody>
              <a:bodyPr wrap="none" rtlCol="0">
                <a:spAutoFit/>
              </a:bodyPr>
              <a:lstStyle/>
              <a:p>
                <a:pPr algn="ctr"/>
                <a:r>
                  <a:rPr lang="en-US" dirty="0"/>
                  <a:t>Sweet</a:t>
                </a:r>
              </a:p>
            </p:txBody>
          </p:sp>
          <p:sp>
            <p:nvSpPr>
              <p:cNvPr id="58" name="Rectangle 57">
                <a:extLst>
                  <a:ext uri="{FF2B5EF4-FFF2-40B4-BE49-F238E27FC236}">
                    <a16:creationId xmlns:a16="http://schemas.microsoft.com/office/drawing/2014/main" id="{BD21506C-B13A-4AEC-ABF5-13FEDFA20150}"/>
                  </a:ext>
                </a:extLst>
              </p:cNvPr>
              <p:cNvSpPr/>
              <p:nvPr/>
            </p:nvSpPr>
            <p:spPr>
              <a:xfrm>
                <a:off x="5427323" y="4015142"/>
                <a:ext cx="117479" cy="17941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0966D72-5F4D-4743-88ED-B9A6DC6EF47C}"/>
                  </a:ext>
                </a:extLst>
              </p:cNvPr>
              <p:cNvSpPr/>
              <p:nvPr/>
            </p:nvSpPr>
            <p:spPr>
              <a:xfrm>
                <a:off x="5668183" y="6077221"/>
                <a:ext cx="109728" cy="2678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9103AB68-5475-44D7-B0BE-47E494A92F73}"/>
                  </a:ext>
                </a:extLst>
              </p:cNvPr>
              <p:cNvSpPr/>
              <p:nvPr/>
            </p:nvSpPr>
            <p:spPr>
              <a:xfrm>
                <a:off x="5549996" y="5809335"/>
                <a:ext cx="109728" cy="2678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38BF3935-0E12-4178-9416-29D40546FE7D}"/>
                  </a:ext>
                </a:extLst>
              </p:cNvPr>
              <p:cNvSpPr/>
              <p:nvPr/>
            </p:nvSpPr>
            <p:spPr>
              <a:xfrm>
                <a:off x="5409692" y="3429000"/>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709E8C98-7C07-4738-9627-3F409C928D54}"/>
                  </a:ext>
                </a:extLst>
              </p:cNvPr>
              <p:cNvCxnSpPr>
                <a:cxnSpLocks/>
              </p:cNvCxnSpPr>
              <p:nvPr/>
            </p:nvCxnSpPr>
            <p:spPr>
              <a:xfrm>
                <a:off x="4790500" y="3711409"/>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CCB600E-8A00-4C12-992F-92CE3470312B}"/>
                  </a:ext>
                </a:extLst>
              </p:cNvPr>
              <p:cNvCxnSpPr>
                <a:cxnSpLocks/>
              </p:cNvCxnSpPr>
              <p:nvPr/>
            </p:nvCxnSpPr>
            <p:spPr>
              <a:xfrm>
                <a:off x="4791212" y="4892040"/>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E4F6A44-6BD2-4676-9970-DD92E1C5AAE0}"/>
                  </a:ext>
                </a:extLst>
              </p:cNvPr>
              <p:cNvCxnSpPr>
                <a:cxnSpLocks/>
              </p:cNvCxnSpPr>
              <p:nvPr/>
            </p:nvCxnSpPr>
            <p:spPr>
              <a:xfrm>
                <a:off x="4791212" y="5923568"/>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022F00E-08A6-4715-9789-7FCDBD7706CB}"/>
                  </a:ext>
                </a:extLst>
              </p:cNvPr>
              <p:cNvCxnSpPr>
                <a:cxnSpLocks/>
              </p:cNvCxnSpPr>
              <p:nvPr/>
            </p:nvCxnSpPr>
            <p:spPr>
              <a:xfrm>
                <a:off x="4791212" y="6211164"/>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D04B06D-FFBD-49A4-924E-C1522BB4B29A}"/>
                  </a:ext>
                </a:extLst>
              </p:cNvPr>
              <p:cNvSpPr txBox="1"/>
              <p:nvPr/>
            </p:nvSpPr>
            <p:spPr>
              <a:xfrm>
                <a:off x="4713105" y="3387944"/>
                <a:ext cx="692818" cy="646331"/>
              </a:xfrm>
              <a:prstGeom prst="rect">
                <a:avLst/>
              </a:prstGeom>
              <a:noFill/>
            </p:spPr>
            <p:txBody>
              <a:bodyPr wrap="none" rtlCol="0">
                <a:spAutoFit/>
              </a:bodyPr>
              <a:lstStyle/>
              <a:p>
                <a:r>
                  <a:rPr lang="en-US" dirty="0"/>
                  <a:t>None</a:t>
                </a:r>
              </a:p>
              <a:p>
                <a:pPr algn="r"/>
                <a:r>
                  <a:rPr lang="en-US" dirty="0"/>
                  <a:t>20%</a:t>
                </a:r>
              </a:p>
            </p:txBody>
          </p:sp>
          <p:sp>
            <p:nvSpPr>
              <p:cNvPr id="67" name="TextBox 66">
                <a:extLst>
                  <a:ext uri="{FF2B5EF4-FFF2-40B4-BE49-F238E27FC236}">
                    <a16:creationId xmlns:a16="http://schemas.microsoft.com/office/drawing/2014/main" id="{0386173F-BC33-4EC1-8182-B3E1EA4B88E4}"/>
                  </a:ext>
                </a:extLst>
              </p:cNvPr>
              <p:cNvSpPr txBox="1"/>
              <p:nvPr/>
            </p:nvSpPr>
            <p:spPr>
              <a:xfrm>
                <a:off x="4735186" y="4305238"/>
                <a:ext cx="707758" cy="646331"/>
              </a:xfrm>
              <a:prstGeom prst="rect">
                <a:avLst/>
              </a:prstGeom>
              <a:noFill/>
            </p:spPr>
            <p:txBody>
              <a:bodyPr wrap="none" rtlCol="0">
                <a:spAutoFit/>
              </a:bodyPr>
              <a:lstStyle/>
              <a:p>
                <a:pPr algn="r"/>
                <a:r>
                  <a:rPr lang="en-US" dirty="0"/>
                  <a:t>Sugar</a:t>
                </a:r>
              </a:p>
              <a:p>
                <a:pPr algn="r"/>
                <a:r>
                  <a:rPr lang="en-US" dirty="0"/>
                  <a:t>20%</a:t>
                </a:r>
              </a:p>
            </p:txBody>
          </p:sp>
          <p:sp>
            <p:nvSpPr>
              <p:cNvPr id="68" name="TextBox 67">
                <a:extLst>
                  <a:ext uri="{FF2B5EF4-FFF2-40B4-BE49-F238E27FC236}">
                    <a16:creationId xmlns:a16="http://schemas.microsoft.com/office/drawing/2014/main" id="{22BDDFE9-4168-4166-9AB0-F071DEC3D3E3}"/>
                  </a:ext>
                </a:extLst>
              </p:cNvPr>
              <p:cNvSpPr txBox="1"/>
              <p:nvPr/>
            </p:nvSpPr>
            <p:spPr>
              <a:xfrm>
                <a:off x="4619449" y="5050987"/>
                <a:ext cx="794064" cy="923330"/>
              </a:xfrm>
              <a:prstGeom prst="rect">
                <a:avLst/>
              </a:prstGeom>
              <a:noFill/>
            </p:spPr>
            <p:txBody>
              <a:bodyPr wrap="none" rtlCol="0">
                <a:spAutoFit/>
              </a:bodyPr>
              <a:lstStyle/>
              <a:p>
                <a:pPr algn="r"/>
                <a:r>
                  <a:rPr lang="en-US" dirty="0"/>
                  <a:t>Brown</a:t>
                </a:r>
              </a:p>
              <a:p>
                <a:pPr algn="r"/>
                <a:r>
                  <a:rPr lang="en-US" dirty="0"/>
                  <a:t>Sugar</a:t>
                </a:r>
              </a:p>
              <a:p>
                <a:pPr algn="r"/>
                <a:r>
                  <a:rPr lang="en-US" dirty="0"/>
                  <a:t>10%</a:t>
                </a:r>
              </a:p>
            </p:txBody>
          </p:sp>
          <p:sp>
            <p:nvSpPr>
              <p:cNvPr id="69" name="TextBox 68">
                <a:extLst>
                  <a:ext uri="{FF2B5EF4-FFF2-40B4-BE49-F238E27FC236}">
                    <a16:creationId xmlns:a16="http://schemas.microsoft.com/office/drawing/2014/main" id="{E1AFBA5D-9ADF-42D5-A8EF-20933DAD8B48}"/>
                  </a:ext>
                </a:extLst>
              </p:cNvPr>
              <p:cNvSpPr txBox="1"/>
              <p:nvPr/>
            </p:nvSpPr>
            <p:spPr>
              <a:xfrm>
                <a:off x="4620845" y="6187926"/>
                <a:ext cx="790729" cy="646331"/>
              </a:xfrm>
              <a:prstGeom prst="rect">
                <a:avLst/>
              </a:prstGeom>
              <a:noFill/>
            </p:spPr>
            <p:txBody>
              <a:bodyPr wrap="none" rtlCol="0">
                <a:spAutoFit/>
              </a:bodyPr>
              <a:lstStyle/>
              <a:p>
                <a:pPr algn="r"/>
                <a:r>
                  <a:rPr lang="en-US" dirty="0"/>
                  <a:t>Honey</a:t>
                </a:r>
              </a:p>
              <a:p>
                <a:pPr algn="r"/>
                <a:r>
                  <a:rPr lang="en-US" dirty="0"/>
                  <a:t>10%</a:t>
                </a:r>
              </a:p>
            </p:txBody>
          </p:sp>
        </p:grpSp>
        <p:grpSp>
          <p:nvGrpSpPr>
            <p:cNvPr id="70" name="Group 69">
              <a:extLst>
                <a:ext uri="{FF2B5EF4-FFF2-40B4-BE49-F238E27FC236}">
                  <a16:creationId xmlns:a16="http://schemas.microsoft.com/office/drawing/2014/main" id="{9AD879AA-ECA7-40EC-A3E2-BA4D575541EF}"/>
                </a:ext>
              </a:extLst>
            </p:cNvPr>
            <p:cNvGrpSpPr/>
            <p:nvPr/>
          </p:nvGrpSpPr>
          <p:grpSpPr>
            <a:xfrm>
              <a:off x="5995832" y="6956966"/>
              <a:ext cx="1294160" cy="3287972"/>
              <a:chOff x="5995832" y="3078141"/>
              <a:chExt cx="1294160" cy="3287972"/>
            </a:xfrm>
          </p:grpSpPr>
          <p:sp>
            <p:nvSpPr>
              <p:cNvPr id="71" name="Rectangle 70">
                <a:extLst>
                  <a:ext uri="{FF2B5EF4-FFF2-40B4-BE49-F238E27FC236}">
                    <a16:creationId xmlns:a16="http://schemas.microsoft.com/office/drawing/2014/main" id="{BE901FE9-4B2A-4811-AD5A-F40AA736D83A}"/>
                  </a:ext>
                </a:extLst>
              </p:cNvPr>
              <p:cNvSpPr/>
              <p:nvPr/>
            </p:nvSpPr>
            <p:spPr>
              <a:xfrm flipH="1">
                <a:off x="6779241" y="3434559"/>
                <a:ext cx="368221" cy="29315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27D9F0C5-3159-473B-87EA-0C1EAEDA9771}"/>
                  </a:ext>
                </a:extLst>
              </p:cNvPr>
              <p:cNvSpPr txBox="1"/>
              <p:nvPr/>
            </p:nvSpPr>
            <p:spPr>
              <a:xfrm>
                <a:off x="6658088" y="3078141"/>
                <a:ext cx="631904" cy="369332"/>
              </a:xfrm>
              <a:prstGeom prst="rect">
                <a:avLst/>
              </a:prstGeom>
              <a:noFill/>
            </p:spPr>
            <p:txBody>
              <a:bodyPr wrap="none" rtlCol="0">
                <a:spAutoFit/>
              </a:bodyPr>
              <a:lstStyle/>
              <a:p>
                <a:pPr algn="ctr"/>
                <a:r>
                  <a:rPr lang="en-US" dirty="0"/>
                  <a:t>Lipid</a:t>
                </a:r>
              </a:p>
            </p:txBody>
          </p:sp>
          <p:sp>
            <p:nvSpPr>
              <p:cNvPr id="73" name="Rectangle 72">
                <a:extLst>
                  <a:ext uri="{FF2B5EF4-FFF2-40B4-BE49-F238E27FC236}">
                    <a16:creationId xmlns:a16="http://schemas.microsoft.com/office/drawing/2014/main" id="{96C45001-1137-4A6F-A7CB-A97C19FB20B3}"/>
                  </a:ext>
                </a:extLst>
              </p:cNvPr>
              <p:cNvSpPr/>
              <p:nvPr/>
            </p:nvSpPr>
            <p:spPr>
              <a:xfrm>
                <a:off x="6782308" y="4149087"/>
                <a:ext cx="130813" cy="7315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DD8B4F87-4E9F-4885-9938-72BEB3B36480}"/>
                  </a:ext>
                </a:extLst>
              </p:cNvPr>
              <p:cNvSpPr/>
              <p:nvPr/>
            </p:nvSpPr>
            <p:spPr>
              <a:xfrm>
                <a:off x="7028421" y="5612129"/>
                <a:ext cx="131204" cy="7315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03FB07A3-A57A-4175-9372-E26AF007E781}"/>
                  </a:ext>
                </a:extLst>
              </p:cNvPr>
              <p:cNvSpPr/>
              <p:nvPr/>
            </p:nvSpPr>
            <p:spPr>
              <a:xfrm>
                <a:off x="6912971" y="4880609"/>
                <a:ext cx="11545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B5C65382-30C5-44BF-B2E7-89CA56262203}"/>
                  </a:ext>
                </a:extLst>
              </p:cNvPr>
              <p:cNvSpPr/>
              <p:nvPr/>
            </p:nvSpPr>
            <p:spPr>
              <a:xfrm>
                <a:off x="6782310" y="3429000"/>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7" name="Straight Arrow Connector 76">
                <a:extLst>
                  <a:ext uri="{FF2B5EF4-FFF2-40B4-BE49-F238E27FC236}">
                    <a16:creationId xmlns:a16="http://schemas.microsoft.com/office/drawing/2014/main" id="{D972E686-7BD5-44FF-82BE-3BA24FA9C2B8}"/>
                  </a:ext>
                </a:extLst>
              </p:cNvPr>
              <p:cNvCxnSpPr>
                <a:cxnSpLocks/>
              </p:cNvCxnSpPr>
              <p:nvPr/>
            </p:nvCxnSpPr>
            <p:spPr>
              <a:xfrm>
                <a:off x="6156462" y="5982564"/>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A4A60FE-F1EA-4DAA-86AF-B1753CBE959F}"/>
                  </a:ext>
                </a:extLst>
              </p:cNvPr>
              <p:cNvCxnSpPr>
                <a:cxnSpLocks/>
              </p:cNvCxnSpPr>
              <p:nvPr/>
            </p:nvCxnSpPr>
            <p:spPr>
              <a:xfrm>
                <a:off x="6156461" y="5247233"/>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1D37587-9A73-47D8-A714-52A575630460}"/>
                  </a:ext>
                </a:extLst>
              </p:cNvPr>
              <p:cNvCxnSpPr>
                <a:cxnSpLocks/>
              </p:cNvCxnSpPr>
              <p:nvPr/>
            </p:nvCxnSpPr>
            <p:spPr>
              <a:xfrm>
                <a:off x="6156460" y="4509361"/>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5E87302-C3E6-4F49-B60E-8792E82B3621}"/>
                  </a:ext>
                </a:extLst>
              </p:cNvPr>
              <p:cNvCxnSpPr>
                <a:cxnSpLocks/>
              </p:cNvCxnSpPr>
              <p:nvPr/>
            </p:nvCxnSpPr>
            <p:spPr>
              <a:xfrm>
                <a:off x="6156459" y="3790416"/>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B6D62F90-E4AC-4EE0-B082-A50D9B97C422}"/>
                  </a:ext>
                </a:extLst>
              </p:cNvPr>
              <p:cNvSpPr txBox="1"/>
              <p:nvPr/>
            </p:nvSpPr>
            <p:spPr>
              <a:xfrm>
                <a:off x="6106006" y="3467250"/>
                <a:ext cx="692818" cy="646331"/>
              </a:xfrm>
              <a:prstGeom prst="rect">
                <a:avLst/>
              </a:prstGeom>
              <a:noFill/>
            </p:spPr>
            <p:txBody>
              <a:bodyPr wrap="none" rtlCol="0">
                <a:spAutoFit/>
              </a:bodyPr>
              <a:lstStyle/>
              <a:p>
                <a:r>
                  <a:rPr lang="en-US" dirty="0"/>
                  <a:t>None</a:t>
                </a:r>
              </a:p>
              <a:p>
                <a:pPr algn="r"/>
                <a:r>
                  <a:rPr lang="en-US" dirty="0"/>
                  <a:t>25%</a:t>
                </a:r>
              </a:p>
            </p:txBody>
          </p:sp>
          <p:sp>
            <p:nvSpPr>
              <p:cNvPr id="82" name="TextBox 81">
                <a:extLst>
                  <a:ext uri="{FF2B5EF4-FFF2-40B4-BE49-F238E27FC236}">
                    <a16:creationId xmlns:a16="http://schemas.microsoft.com/office/drawing/2014/main" id="{AB1D1F23-AF64-42B7-BCC4-E8FA1F89B945}"/>
                  </a:ext>
                </a:extLst>
              </p:cNvPr>
              <p:cNvSpPr txBox="1"/>
              <p:nvPr/>
            </p:nvSpPr>
            <p:spPr>
              <a:xfrm>
                <a:off x="6013808" y="4179587"/>
                <a:ext cx="770583" cy="646331"/>
              </a:xfrm>
              <a:prstGeom prst="rect">
                <a:avLst/>
              </a:prstGeom>
              <a:noFill/>
            </p:spPr>
            <p:txBody>
              <a:bodyPr wrap="square" rtlCol="0">
                <a:spAutoFit/>
              </a:bodyPr>
              <a:lstStyle/>
              <a:p>
                <a:pPr algn="r"/>
                <a:r>
                  <a:rPr lang="en-US" dirty="0"/>
                  <a:t>Butter</a:t>
                </a:r>
              </a:p>
              <a:p>
                <a:pPr algn="r"/>
                <a:r>
                  <a:rPr lang="en-US" dirty="0"/>
                  <a:t>25%</a:t>
                </a:r>
              </a:p>
            </p:txBody>
          </p:sp>
          <p:sp>
            <p:nvSpPr>
              <p:cNvPr id="83" name="TextBox 82">
                <a:extLst>
                  <a:ext uri="{FF2B5EF4-FFF2-40B4-BE49-F238E27FC236}">
                    <a16:creationId xmlns:a16="http://schemas.microsoft.com/office/drawing/2014/main" id="{A1FA21EE-9781-4660-878A-0FB759944E49}"/>
                  </a:ext>
                </a:extLst>
              </p:cNvPr>
              <p:cNvSpPr txBox="1"/>
              <p:nvPr/>
            </p:nvSpPr>
            <p:spPr>
              <a:xfrm>
                <a:off x="5995832" y="4921526"/>
                <a:ext cx="770583" cy="646331"/>
              </a:xfrm>
              <a:prstGeom prst="rect">
                <a:avLst/>
              </a:prstGeom>
              <a:noFill/>
            </p:spPr>
            <p:txBody>
              <a:bodyPr wrap="square" rtlCol="0">
                <a:spAutoFit/>
              </a:bodyPr>
              <a:lstStyle/>
              <a:p>
                <a:pPr algn="r"/>
                <a:r>
                  <a:rPr lang="en-US" dirty="0"/>
                  <a:t>V. Oil</a:t>
                </a:r>
              </a:p>
              <a:p>
                <a:pPr algn="r"/>
                <a:r>
                  <a:rPr lang="en-US" dirty="0"/>
                  <a:t>25%</a:t>
                </a:r>
              </a:p>
            </p:txBody>
          </p:sp>
          <p:sp>
            <p:nvSpPr>
              <p:cNvPr id="84" name="TextBox 83">
                <a:extLst>
                  <a:ext uri="{FF2B5EF4-FFF2-40B4-BE49-F238E27FC236}">
                    <a16:creationId xmlns:a16="http://schemas.microsoft.com/office/drawing/2014/main" id="{05252A29-1A4C-4C38-B291-CD63566CA47B}"/>
                  </a:ext>
                </a:extLst>
              </p:cNvPr>
              <p:cNvSpPr txBox="1"/>
              <p:nvPr/>
            </p:nvSpPr>
            <p:spPr>
              <a:xfrm>
                <a:off x="6008659" y="5659398"/>
                <a:ext cx="770583" cy="646331"/>
              </a:xfrm>
              <a:prstGeom prst="rect">
                <a:avLst/>
              </a:prstGeom>
              <a:noFill/>
            </p:spPr>
            <p:txBody>
              <a:bodyPr wrap="square" rtlCol="0">
                <a:spAutoFit/>
              </a:bodyPr>
              <a:lstStyle/>
              <a:p>
                <a:pPr algn="r"/>
                <a:r>
                  <a:rPr lang="en-US" dirty="0"/>
                  <a:t>O. Oil</a:t>
                </a:r>
              </a:p>
              <a:p>
                <a:pPr algn="r"/>
                <a:r>
                  <a:rPr lang="en-US" dirty="0"/>
                  <a:t>25%</a:t>
                </a:r>
              </a:p>
            </p:txBody>
          </p:sp>
        </p:grpSp>
      </p:grpSp>
      <p:grpSp>
        <p:nvGrpSpPr>
          <p:cNvPr id="122" name="Group 121">
            <a:extLst>
              <a:ext uri="{FF2B5EF4-FFF2-40B4-BE49-F238E27FC236}">
                <a16:creationId xmlns:a16="http://schemas.microsoft.com/office/drawing/2014/main" id="{221D2B16-DC6D-479E-87F3-2FC918E5E61A}"/>
              </a:ext>
            </a:extLst>
          </p:cNvPr>
          <p:cNvGrpSpPr/>
          <p:nvPr/>
        </p:nvGrpSpPr>
        <p:grpSpPr>
          <a:xfrm>
            <a:off x="7481814" y="6956966"/>
            <a:ext cx="4096529" cy="3276939"/>
            <a:chOff x="7481814" y="6956966"/>
            <a:chExt cx="4096529" cy="3276939"/>
          </a:xfrm>
        </p:grpSpPr>
        <p:grpSp>
          <p:nvGrpSpPr>
            <p:cNvPr id="85" name="Group 84">
              <a:extLst>
                <a:ext uri="{FF2B5EF4-FFF2-40B4-BE49-F238E27FC236}">
                  <a16:creationId xmlns:a16="http://schemas.microsoft.com/office/drawing/2014/main" id="{D3CD4B45-1EFE-496E-ACB8-B84C65243D6B}"/>
                </a:ext>
              </a:extLst>
            </p:cNvPr>
            <p:cNvGrpSpPr/>
            <p:nvPr/>
          </p:nvGrpSpPr>
          <p:grpSpPr>
            <a:xfrm>
              <a:off x="7481814" y="6956966"/>
              <a:ext cx="1128045" cy="3276939"/>
              <a:chOff x="7481814" y="3078141"/>
              <a:chExt cx="1128045" cy="3276939"/>
            </a:xfrm>
          </p:grpSpPr>
          <p:sp>
            <p:nvSpPr>
              <p:cNvPr id="86" name="Rectangle 85">
                <a:extLst>
                  <a:ext uri="{FF2B5EF4-FFF2-40B4-BE49-F238E27FC236}">
                    <a16:creationId xmlns:a16="http://schemas.microsoft.com/office/drawing/2014/main" id="{845B48C7-142F-4CEF-8205-29C34AF51D11}"/>
                  </a:ext>
                </a:extLst>
              </p:cNvPr>
              <p:cNvSpPr/>
              <p:nvPr/>
            </p:nvSpPr>
            <p:spPr>
              <a:xfrm flipH="1">
                <a:off x="8162227" y="3434560"/>
                <a:ext cx="370855" cy="29186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4927B3EA-8C7B-400D-AC8C-C0375E8413C8}"/>
                  </a:ext>
                </a:extLst>
              </p:cNvPr>
              <p:cNvSpPr txBox="1"/>
              <p:nvPr/>
            </p:nvSpPr>
            <p:spPr>
              <a:xfrm>
                <a:off x="8078943" y="3078141"/>
                <a:ext cx="530916" cy="369332"/>
              </a:xfrm>
              <a:prstGeom prst="rect">
                <a:avLst/>
              </a:prstGeom>
              <a:noFill/>
            </p:spPr>
            <p:txBody>
              <a:bodyPr wrap="none" rtlCol="0">
                <a:spAutoFit/>
              </a:bodyPr>
              <a:lstStyle/>
              <a:p>
                <a:pPr algn="ctr"/>
                <a:r>
                  <a:rPr lang="en-US" dirty="0"/>
                  <a:t>Salt</a:t>
                </a:r>
              </a:p>
            </p:txBody>
          </p:sp>
          <p:sp>
            <p:nvSpPr>
              <p:cNvPr id="88" name="Rectangle 87">
                <a:extLst>
                  <a:ext uri="{FF2B5EF4-FFF2-40B4-BE49-F238E27FC236}">
                    <a16:creationId xmlns:a16="http://schemas.microsoft.com/office/drawing/2014/main" id="{29BF2822-4A05-4DE7-B0F2-92DDB08AE907}"/>
                  </a:ext>
                </a:extLst>
              </p:cNvPr>
              <p:cNvSpPr/>
              <p:nvPr/>
            </p:nvSpPr>
            <p:spPr>
              <a:xfrm>
                <a:off x="8167530" y="3718457"/>
                <a:ext cx="370856" cy="26266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38EF699C-FFFC-45A4-8C80-865D622146D6}"/>
                  </a:ext>
                </a:extLst>
              </p:cNvPr>
              <p:cNvSpPr/>
              <p:nvPr/>
            </p:nvSpPr>
            <p:spPr>
              <a:xfrm>
                <a:off x="8154928" y="3429000"/>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CD687E04-8531-45E4-8F4F-1EA80F8A3823}"/>
                  </a:ext>
                </a:extLst>
              </p:cNvPr>
              <p:cNvCxnSpPr>
                <a:cxnSpLocks/>
              </p:cNvCxnSpPr>
              <p:nvPr/>
            </p:nvCxnSpPr>
            <p:spPr>
              <a:xfrm>
                <a:off x="7481814" y="5050987"/>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01C7AB9-13CF-43D6-B117-9D8FDC1C4F02}"/>
                  </a:ext>
                </a:extLst>
              </p:cNvPr>
              <p:cNvSpPr txBox="1"/>
              <p:nvPr/>
            </p:nvSpPr>
            <p:spPr>
              <a:xfrm>
                <a:off x="7520555" y="4353344"/>
                <a:ext cx="583814" cy="646331"/>
              </a:xfrm>
              <a:prstGeom prst="rect">
                <a:avLst/>
              </a:prstGeom>
              <a:noFill/>
            </p:spPr>
            <p:txBody>
              <a:bodyPr wrap="none" rtlCol="0">
                <a:spAutoFit/>
              </a:bodyPr>
              <a:lstStyle/>
              <a:p>
                <a:pPr algn="r"/>
                <a:r>
                  <a:rPr lang="en-US" dirty="0"/>
                  <a:t>Yes</a:t>
                </a:r>
              </a:p>
              <a:p>
                <a:pPr algn="r"/>
                <a:r>
                  <a:rPr lang="en-US" dirty="0"/>
                  <a:t>90%</a:t>
                </a:r>
              </a:p>
            </p:txBody>
          </p:sp>
        </p:grpSp>
        <p:grpSp>
          <p:nvGrpSpPr>
            <p:cNvPr id="92" name="Group 91">
              <a:extLst>
                <a:ext uri="{FF2B5EF4-FFF2-40B4-BE49-F238E27FC236}">
                  <a16:creationId xmlns:a16="http://schemas.microsoft.com/office/drawing/2014/main" id="{E2B03473-9522-48D7-B251-88362C142954}"/>
                </a:ext>
              </a:extLst>
            </p:cNvPr>
            <p:cNvGrpSpPr/>
            <p:nvPr/>
          </p:nvGrpSpPr>
          <p:grpSpPr>
            <a:xfrm>
              <a:off x="8895834" y="6956966"/>
              <a:ext cx="1077429" cy="3276939"/>
              <a:chOff x="8895834" y="3078141"/>
              <a:chExt cx="1077429" cy="3276939"/>
            </a:xfrm>
          </p:grpSpPr>
          <p:sp>
            <p:nvSpPr>
              <p:cNvPr id="93" name="Rectangle 92">
                <a:extLst>
                  <a:ext uri="{FF2B5EF4-FFF2-40B4-BE49-F238E27FC236}">
                    <a16:creationId xmlns:a16="http://schemas.microsoft.com/office/drawing/2014/main" id="{7964AD5F-8704-43B1-BB5A-8DF55A99E80C}"/>
                  </a:ext>
                </a:extLst>
              </p:cNvPr>
              <p:cNvSpPr/>
              <p:nvPr/>
            </p:nvSpPr>
            <p:spPr>
              <a:xfrm flipH="1">
                <a:off x="9529800" y="3427924"/>
                <a:ext cx="368221" cy="29186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F2B66F5C-E27D-4FD0-9874-BCEE2865D069}"/>
                  </a:ext>
                </a:extLst>
              </p:cNvPr>
              <p:cNvSpPr txBox="1"/>
              <p:nvPr/>
            </p:nvSpPr>
            <p:spPr>
              <a:xfrm>
                <a:off x="9456262" y="3078141"/>
                <a:ext cx="517001" cy="369332"/>
              </a:xfrm>
              <a:prstGeom prst="rect">
                <a:avLst/>
              </a:prstGeom>
              <a:noFill/>
            </p:spPr>
            <p:txBody>
              <a:bodyPr wrap="none" rtlCol="0">
                <a:spAutoFit/>
              </a:bodyPr>
              <a:lstStyle/>
              <a:p>
                <a:pPr algn="ctr"/>
                <a:r>
                  <a:rPr lang="en-US" dirty="0"/>
                  <a:t>Egg</a:t>
                </a:r>
              </a:p>
            </p:txBody>
          </p:sp>
          <p:sp>
            <p:nvSpPr>
              <p:cNvPr id="95" name="Rectangle 94">
                <a:extLst>
                  <a:ext uri="{FF2B5EF4-FFF2-40B4-BE49-F238E27FC236}">
                    <a16:creationId xmlns:a16="http://schemas.microsoft.com/office/drawing/2014/main" id="{C1DDC809-ED94-403D-86D1-6FCD8F65D930}"/>
                  </a:ext>
                </a:extLst>
              </p:cNvPr>
              <p:cNvSpPr/>
              <p:nvPr/>
            </p:nvSpPr>
            <p:spPr>
              <a:xfrm>
                <a:off x="9540148" y="5766140"/>
                <a:ext cx="370856" cy="587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9E4E34F7-FD5D-4514-9C4F-8383B3167CA9}"/>
                  </a:ext>
                </a:extLst>
              </p:cNvPr>
              <p:cNvSpPr/>
              <p:nvPr/>
            </p:nvSpPr>
            <p:spPr>
              <a:xfrm>
                <a:off x="9527546" y="3429000"/>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97" name="Straight Arrow Connector 96">
                <a:extLst>
                  <a:ext uri="{FF2B5EF4-FFF2-40B4-BE49-F238E27FC236}">
                    <a16:creationId xmlns:a16="http://schemas.microsoft.com/office/drawing/2014/main" id="{BC243F40-0A91-4AE2-A631-7C38AEFECE8C}"/>
                  </a:ext>
                </a:extLst>
              </p:cNvPr>
              <p:cNvCxnSpPr>
                <a:cxnSpLocks/>
              </p:cNvCxnSpPr>
              <p:nvPr/>
            </p:nvCxnSpPr>
            <p:spPr>
              <a:xfrm>
                <a:off x="8896957" y="6045216"/>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A9679210-B9FC-4903-A8E2-BD0C727C2790}"/>
                  </a:ext>
                </a:extLst>
              </p:cNvPr>
              <p:cNvSpPr txBox="1"/>
              <p:nvPr/>
            </p:nvSpPr>
            <p:spPr>
              <a:xfrm>
                <a:off x="8895834" y="5398885"/>
                <a:ext cx="583814" cy="646331"/>
              </a:xfrm>
              <a:prstGeom prst="rect">
                <a:avLst/>
              </a:prstGeom>
              <a:noFill/>
            </p:spPr>
            <p:txBody>
              <a:bodyPr wrap="none" rtlCol="0">
                <a:spAutoFit/>
              </a:bodyPr>
              <a:lstStyle/>
              <a:p>
                <a:pPr algn="r"/>
                <a:r>
                  <a:rPr lang="en-US" dirty="0"/>
                  <a:t>Yes</a:t>
                </a:r>
              </a:p>
              <a:p>
                <a:pPr algn="r"/>
                <a:r>
                  <a:rPr lang="en-US" dirty="0"/>
                  <a:t>20%</a:t>
                </a:r>
              </a:p>
            </p:txBody>
          </p:sp>
        </p:grpSp>
        <p:grpSp>
          <p:nvGrpSpPr>
            <p:cNvPr id="99" name="Group 98">
              <a:extLst>
                <a:ext uri="{FF2B5EF4-FFF2-40B4-BE49-F238E27FC236}">
                  <a16:creationId xmlns:a16="http://schemas.microsoft.com/office/drawing/2014/main" id="{D25239E5-96B6-4354-A58F-24DCC9B6BCA8}"/>
                </a:ext>
              </a:extLst>
            </p:cNvPr>
            <p:cNvGrpSpPr/>
            <p:nvPr/>
          </p:nvGrpSpPr>
          <p:grpSpPr>
            <a:xfrm>
              <a:off x="10303033" y="6956966"/>
              <a:ext cx="1275310" cy="3276939"/>
              <a:chOff x="10303033" y="3078141"/>
              <a:chExt cx="1275310" cy="3276939"/>
            </a:xfrm>
          </p:grpSpPr>
          <p:sp>
            <p:nvSpPr>
              <p:cNvPr id="100" name="Rectangle 99">
                <a:extLst>
                  <a:ext uri="{FF2B5EF4-FFF2-40B4-BE49-F238E27FC236}">
                    <a16:creationId xmlns:a16="http://schemas.microsoft.com/office/drawing/2014/main" id="{24C97259-B38D-4C22-A5FE-A2E705DD518A}"/>
                  </a:ext>
                </a:extLst>
              </p:cNvPr>
              <p:cNvSpPr/>
              <p:nvPr/>
            </p:nvSpPr>
            <p:spPr>
              <a:xfrm flipH="1">
                <a:off x="10907780" y="3434559"/>
                <a:ext cx="368221" cy="29186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A4BECABF-E144-4C92-8B8C-B64BCE6C7415}"/>
                  </a:ext>
                </a:extLst>
              </p:cNvPr>
              <p:cNvSpPr txBox="1"/>
              <p:nvPr/>
            </p:nvSpPr>
            <p:spPr>
              <a:xfrm>
                <a:off x="10605448" y="3078141"/>
                <a:ext cx="972895" cy="369332"/>
              </a:xfrm>
              <a:prstGeom prst="rect">
                <a:avLst/>
              </a:prstGeom>
              <a:noFill/>
            </p:spPr>
            <p:txBody>
              <a:bodyPr wrap="none" rtlCol="0">
                <a:spAutoFit/>
              </a:bodyPr>
              <a:lstStyle/>
              <a:p>
                <a:pPr algn="ctr"/>
                <a:r>
                  <a:rPr lang="en-US" dirty="0"/>
                  <a:t>Dry Milk</a:t>
                </a:r>
              </a:p>
            </p:txBody>
          </p:sp>
          <p:sp>
            <p:nvSpPr>
              <p:cNvPr id="102" name="Rectangle 101">
                <a:extLst>
                  <a:ext uri="{FF2B5EF4-FFF2-40B4-BE49-F238E27FC236}">
                    <a16:creationId xmlns:a16="http://schemas.microsoft.com/office/drawing/2014/main" id="{A100192C-C727-4CCE-98DA-17EAE1041B9A}"/>
                  </a:ext>
                </a:extLst>
              </p:cNvPr>
              <p:cNvSpPr/>
              <p:nvPr/>
            </p:nvSpPr>
            <p:spPr>
              <a:xfrm>
                <a:off x="10912764" y="6059672"/>
                <a:ext cx="370856" cy="293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63BBC049-3C21-44E5-ABCC-B70E914A7CC7}"/>
                  </a:ext>
                </a:extLst>
              </p:cNvPr>
              <p:cNvSpPr/>
              <p:nvPr/>
            </p:nvSpPr>
            <p:spPr>
              <a:xfrm>
                <a:off x="10900162" y="3429000"/>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04" name="Straight Arrow Connector 103">
                <a:extLst>
                  <a:ext uri="{FF2B5EF4-FFF2-40B4-BE49-F238E27FC236}">
                    <a16:creationId xmlns:a16="http://schemas.microsoft.com/office/drawing/2014/main" id="{FF9170DA-A4B0-4222-A040-D81F651ED2BF}"/>
                  </a:ext>
                </a:extLst>
              </p:cNvPr>
              <p:cNvCxnSpPr>
                <a:cxnSpLocks/>
              </p:cNvCxnSpPr>
              <p:nvPr/>
            </p:nvCxnSpPr>
            <p:spPr>
              <a:xfrm>
                <a:off x="10303033" y="6187926"/>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374D81C3-E52D-4CE2-BE3D-02B9D3C7877A}"/>
                  </a:ext>
                </a:extLst>
              </p:cNvPr>
              <p:cNvSpPr txBox="1"/>
              <p:nvPr/>
            </p:nvSpPr>
            <p:spPr>
              <a:xfrm>
                <a:off x="10325935" y="5600402"/>
                <a:ext cx="583814" cy="646331"/>
              </a:xfrm>
              <a:prstGeom prst="rect">
                <a:avLst/>
              </a:prstGeom>
              <a:noFill/>
            </p:spPr>
            <p:txBody>
              <a:bodyPr wrap="none" rtlCol="0">
                <a:spAutoFit/>
              </a:bodyPr>
              <a:lstStyle/>
              <a:p>
                <a:pPr algn="r"/>
                <a:r>
                  <a:rPr lang="en-US" dirty="0"/>
                  <a:t>Yes</a:t>
                </a:r>
              </a:p>
              <a:p>
                <a:pPr algn="r"/>
                <a:r>
                  <a:rPr lang="en-US" dirty="0"/>
                  <a:t>10%</a:t>
                </a:r>
              </a:p>
            </p:txBody>
          </p:sp>
        </p:grpSp>
      </p:grpSp>
      <p:sp>
        <p:nvSpPr>
          <p:cNvPr id="106" name="Rectangle 105">
            <a:extLst>
              <a:ext uri="{FF2B5EF4-FFF2-40B4-BE49-F238E27FC236}">
                <a16:creationId xmlns:a16="http://schemas.microsoft.com/office/drawing/2014/main" id="{A7934387-CA0F-4580-AFB7-0706755D60A6}"/>
              </a:ext>
            </a:extLst>
          </p:cNvPr>
          <p:cNvSpPr/>
          <p:nvPr/>
        </p:nvSpPr>
        <p:spPr>
          <a:xfrm>
            <a:off x="-1390650" y="3429000"/>
            <a:ext cx="914400" cy="2747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99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79167E-6 3.33333E-6 L -0.00156 -0.55695 " pathEditMode="relative" rAng="0" ptsTypes="AA">
                                      <p:cBhvr>
                                        <p:cTn id="6" dur="2000" fill="hold"/>
                                        <p:tgtEl>
                                          <p:spTgt spid="21"/>
                                        </p:tgtEl>
                                        <p:attrNameLst>
                                          <p:attrName>ppt_x</p:attrName>
                                          <p:attrName>ppt_y</p:attrName>
                                        </p:attrNameLst>
                                      </p:cBhvr>
                                      <p:rCtr x="-78" y="-27847"/>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4.79167E-6 3.33333E-6 L -0.00156 -0.55695 " pathEditMode="relative" rAng="0" ptsTypes="AA">
                                      <p:cBhvr>
                                        <p:cTn id="10" dur="2000" fill="hold"/>
                                        <p:tgtEl>
                                          <p:spTgt spid="121"/>
                                        </p:tgtEl>
                                        <p:attrNameLst>
                                          <p:attrName>ppt_x</p:attrName>
                                          <p:attrName>ppt_y</p:attrName>
                                        </p:attrNameLst>
                                      </p:cBhvr>
                                      <p:rCtr x="-78" y="-27847"/>
                                    </p:animMotion>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nodeType="clickEffect">
                                  <p:stCondLst>
                                    <p:cond delay="0"/>
                                  </p:stCondLst>
                                  <p:childTnLst>
                                    <p:animMotion origin="layout" path="M -4.79167E-6 3.33333E-6 L -0.00156 -0.55695 " pathEditMode="relative" rAng="0" ptsTypes="AA">
                                      <p:cBhvr>
                                        <p:cTn id="14" dur="2000" fill="hold"/>
                                        <p:tgtEl>
                                          <p:spTgt spid="122"/>
                                        </p:tgtEl>
                                        <p:attrNameLst>
                                          <p:attrName>ppt_x</p:attrName>
                                          <p:attrName>ppt_y</p:attrName>
                                        </p:attrNameLst>
                                      </p:cBhvr>
                                      <p:rCtr x="-78" y="-27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Shape 20">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73E08CB-9435-8207-68DE-CEEF5DBD6948}"/>
              </a:ext>
            </a:extLst>
          </p:cNvPr>
          <p:cNvSpPr>
            <a:spLocks noGrp="1"/>
          </p:cNvSpPr>
          <p:nvPr>
            <p:ph type="title"/>
          </p:nvPr>
        </p:nvSpPr>
        <p:spPr>
          <a:xfrm>
            <a:off x="934872" y="982272"/>
            <a:ext cx="3388419" cy="4560970"/>
          </a:xfrm>
        </p:spPr>
        <p:txBody>
          <a:bodyPr>
            <a:normAutofit/>
          </a:bodyPr>
          <a:lstStyle/>
          <a:p>
            <a:r>
              <a:rPr lang="en-US" sz="4000">
                <a:solidFill>
                  <a:srgbClr val="FFFFFF"/>
                </a:solidFill>
                <a:cs typeface="Calibri Light"/>
              </a:rPr>
              <a:t>Neural Network Component</a:t>
            </a:r>
          </a:p>
        </p:txBody>
      </p:sp>
      <p:sp>
        <p:nvSpPr>
          <p:cNvPr id="23"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Content Placeholder 2">
            <a:extLst>
              <a:ext uri="{FF2B5EF4-FFF2-40B4-BE49-F238E27FC236}">
                <a16:creationId xmlns:a16="http://schemas.microsoft.com/office/drawing/2014/main" id="{05FFD4CD-4E67-CF65-9570-566C3C344C7C}"/>
              </a:ext>
            </a:extLst>
          </p:cNvPr>
          <p:cNvSpPr>
            <a:spLocks noGrp="1"/>
          </p:cNvSpPr>
          <p:nvPr>
            <p:ph idx="1"/>
          </p:nvPr>
        </p:nvSpPr>
        <p:spPr>
          <a:xfrm>
            <a:off x="5221862" y="1719618"/>
            <a:ext cx="5948831" cy="4334629"/>
          </a:xfrm>
        </p:spPr>
        <p:txBody>
          <a:bodyPr anchor="ctr">
            <a:normAutofit/>
          </a:bodyPr>
          <a:lstStyle/>
          <a:p>
            <a:r>
              <a:rPr lang="en-US" sz="2400">
                <a:solidFill>
                  <a:srgbClr val="FEFFFF"/>
                </a:solidFill>
              </a:rPr>
              <a:t>Deep residual network</a:t>
            </a:r>
          </a:p>
          <a:p>
            <a:r>
              <a:rPr lang="en-US" sz="2400">
                <a:solidFill>
                  <a:srgbClr val="FEFFFF"/>
                </a:solidFill>
              </a:rPr>
              <a:t>MSE (Regression)</a:t>
            </a:r>
          </a:p>
          <a:p>
            <a:endParaRPr lang="en-US" sz="2400">
              <a:solidFill>
                <a:srgbClr val="FEFFFF"/>
              </a:solidFill>
            </a:endParaRPr>
          </a:p>
          <a:p>
            <a:r>
              <a:rPr lang="en-US" sz="2400">
                <a:solidFill>
                  <a:srgbClr val="FEFFFF"/>
                </a:solidFill>
              </a:rPr>
              <a:t>Include loss graph here</a:t>
            </a:r>
          </a:p>
        </p:txBody>
      </p:sp>
    </p:spTree>
    <p:extLst>
      <p:ext uri="{BB962C8B-B14F-4D97-AF65-F5344CB8AC3E}">
        <p14:creationId xmlns:p14="http://schemas.microsoft.com/office/powerpoint/2010/main" val="753166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6E215A-6D10-B541-2DF8-FC05CC66EACE}"/>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a:t>Individual Contributions</a:t>
            </a:r>
          </a:p>
        </p:txBody>
      </p:sp>
      <p:sp>
        <p:nvSpPr>
          <p:cNvPr id="1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descr="Mer d’ampoules dans un parc avec une allumée">
            <a:extLst>
              <a:ext uri="{FF2B5EF4-FFF2-40B4-BE49-F238E27FC236}">
                <a16:creationId xmlns:a16="http://schemas.microsoft.com/office/drawing/2014/main" id="{E44D2A43-17AE-DB70-B58B-D9823202A84E}"/>
              </a:ext>
            </a:extLst>
          </p:cNvPr>
          <p:cNvPicPr>
            <a:picLocks noChangeAspect="1"/>
          </p:cNvPicPr>
          <p:nvPr/>
        </p:nvPicPr>
        <p:blipFill rotWithShape="1">
          <a:blip r:embed="rId3"/>
          <a:srcRect l="12305" r="1246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2185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6526-8F08-450D-B8E7-5329E2EDCD47}"/>
              </a:ext>
            </a:extLst>
          </p:cNvPr>
          <p:cNvSpPr>
            <a:spLocks noGrp="1"/>
          </p:cNvSpPr>
          <p:nvPr>
            <p:ph type="title"/>
          </p:nvPr>
        </p:nvSpPr>
        <p:spPr/>
        <p:txBody>
          <a:bodyPr/>
          <a:lstStyle/>
          <a:p>
            <a:pPr algn="ctr"/>
            <a:r>
              <a:rPr lang="en-US" dirty="0"/>
              <a:t>Demo</a:t>
            </a:r>
          </a:p>
        </p:txBody>
      </p:sp>
      <p:sp>
        <p:nvSpPr>
          <p:cNvPr id="3" name="Content Placeholder 2">
            <a:extLst>
              <a:ext uri="{FF2B5EF4-FFF2-40B4-BE49-F238E27FC236}">
                <a16:creationId xmlns:a16="http://schemas.microsoft.com/office/drawing/2014/main" id="{7EBB5FAE-9162-457C-A882-1243928933C3}"/>
              </a:ext>
            </a:extLst>
          </p:cNvPr>
          <p:cNvSpPr>
            <a:spLocks noGrp="1"/>
          </p:cNvSpPr>
          <p:nvPr>
            <p:ph idx="1"/>
          </p:nvPr>
        </p:nvSpPr>
        <p:spPr/>
        <p:txBody>
          <a:bodyPr/>
          <a:lstStyle/>
          <a:p>
            <a:r>
              <a:rPr lang="en-US" dirty="0"/>
              <a:t>link</a:t>
            </a:r>
          </a:p>
        </p:txBody>
      </p:sp>
      <p:sp>
        <p:nvSpPr>
          <p:cNvPr id="4" name="Rectangle 3">
            <a:extLst>
              <a:ext uri="{FF2B5EF4-FFF2-40B4-BE49-F238E27FC236}">
                <a16:creationId xmlns:a16="http://schemas.microsoft.com/office/drawing/2014/main" id="{2237A4C1-AC90-4BC5-973F-C8238C496311}"/>
              </a:ext>
            </a:extLst>
          </p:cNvPr>
          <p:cNvSpPr/>
          <p:nvPr/>
        </p:nvSpPr>
        <p:spPr>
          <a:xfrm>
            <a:off x="11854847" y="-127015"/>
            <a:ext cx="568381" cy="397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49469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1747</TotalTime>
  <Words>708</Words>
  <Application>Microsoft Office PowerPoint</Application>
  <PresentationFormat>Widescreen</PresentationFormat>
  <Paragraphs>121</Paragraphs>
  <Slides>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Inverse  Nutritional  Mapping </vt:lpstr>
      <vt:lpstr>Project Overview</vt:lpstr>
      <vt:lpstr>Project Architecture</vt:lpstr>
      <vt:lpstr>Data Sourcing</vt:lpstr>
      <vt:lpstr>Neural Network Component</vt:lpstr>
      <vt:lpstr>Individual Contributions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Loux Eric</cp:lastModifiedBy>
  <cp:revision>147</cp:revision>
  <dcterms:created xsi:type="dcterms:W3CDTF">2022-04-24T15:58:09Z</dcterms:created>
  <dcterms:modified xsi:type="dcterms:W3CDTF">2022-04-29T17:31:22Z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1a195f-122b-42dc-a2d3-71a1903dcdac_Enabled">
    <vt:lpwstr>true</vt:lpwstr>
  </property>
  <property fmtid="{D5CDD505-2E9C-101B-9397-08002B2CF9AE}" pid="3" name="MSIP_Label_df1a195f-122b-42dc-a2d3-71a1903dcdac_SetDate">
    <vt:lpwstr>2022-04-25T18:18:30Z</vt:lpwstr>
  </property>
  <property fmtid="{D5CDD505-2E9C-101B-9397-08002B2CF9AE}" pid="4" name="MSIP_Label_df1a195f-122b-42dc-a2d3-71a1903dcdac_Method">
    <vt:lpwstr>Privileged</vt:lpwstr>
  </property>
  <property fmtid="{D5CDD505-2E9C-101B-9397-08002B2CF9AE}" pid="5" name="MSIP_Label_df1a195f-122b-42dc-a2d3-71a1903dcdac_Name">
    <vt:lpwstr>Public</vt:lpwstr>
  </property>
  <property fmtid="{D5CDD505-2E9C-101B-9397-08002B2CF9AE}" pid="6" name="MSIP_Label_df1a195f-122b-42dc-a2d3-71a1903dcdac_SiteId">
    <vt:lpwstr>4aa45fee-62ee-49ff-a377-c53bd72cd986</vt:lpwstr>
  </property>
  <property fmtid="{D5CDD505-2E9C-101B-9397-08002B2CF9AE}" pid="7" name="MSIP_Label_df1a195f-122b-42dc-a2d3-71a1903dcdac_ActionId">
    <vt:lpwstr>7b926b0b-0b97-431d-89fc-4cbd7871f867</vt:lpwstr>
  </property>
  <property fmtid="{D5CDD505-2E9C-101B-9397-08002B2CF9AE}" pid="8" name="MSIP_Label_df1a195f-122b-42dc-a2d3-71a1903dcdac_ContentBits">
    <vt:lpwstr>1</vt:lpwstr>
  </property>
  <property fmtid="{D5CDD505-2E9C-101B-9397-08002B2CF9AE}" pid="9" name="ClassificationContentMarkingHeaderLocations">
    <vt:lpwstr>office theme:8</vt:lpwstr>
  </property>
  <property fmtid="{D5CDD505-2E9C-101B-9397-08002B2CF9AE}" pid="10" name="ClassificationContentMarkingHeaderText">
    <vt:lpwstr>Public</vt:lpwstr>
  </property>
</Properties>
</file>